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8"/>
  </p:notesMasterIdLst>
  <p:handoutMasterIdLst>
    <p:handoutMasterId r:id="rId59"/>
  </p:handoutMasterIdLst>
  <p:sldIdLst>
    <p:sldId id="686" r:id="rId2"/>
    <p:sldId id="705" r:id="rId3"/>
    <p:sldId id="741" r:id="rId4"/>
    <p:sldId id="792" r:id="rId5"/>
    <p:sldId id="747" r:id="rId6"/>
    <p:sldId id="744" r:id="rId7"/>
    <p:sldId id="745" r:id="rId8"/>
    <p:sldId id="846" r:id="rId9"/>
    <p:sldId id="793" r:id="rId10"/>
    <p:sldId id="848" r:id="rId11"/>
    <p:sldId id="849" r:id="rId12"/>
    <p:sldId id="749" r:id="rId13"/>
    <p:sldId id="752" r:id="rId14"/>
    <p:sldId id="751" r:id="rId15"/>
    <p:sldId id="754" r:id="rId16"/>
    <p:sldId id="755" r:id="rId17"/>
    <p:sldId id="797" r:id="rId18"/>
    <p:sldId id="758" r:id="rId19"/>
    <p:sldId id="850" r:id="rId20"/>
    <p:sldId id="851" r:id="rId21"/>
    <p:sldId id="798" r:id="rId22"/>
    <p:sldId id="800" r:id="rId23"/>
    <p:sldId id="806" r:id="rId24"/>
    <p:sldId id="807" r:id="rId25"/>
    <p:sldId id="859" r:id="rId26"/>
    <p:sldId id="808" r:id="rId27"/>
    <p:sldId id="809" r:id="rId28"/>
    <p:sldId id="813" r:id="rId29"/>
    <p:sldId id="852" r:id="rId30"/>
    <p:sldId id="816" r:id="rId31"/>
    <p:sldId id="853" r:id="rId32"/>
    <p:sldId id="820" r:id="rId33"/>
    <p:sldId id="854" r:id="rId34"/>
    <p:sldId id="855" r:id="rId35"/>
    <p:sldId id="826" r:id="rId36"/>
    <p:sldId id="827" r:id="rId37"/>
    <p:sldId id="828" r:id="rId38"/>
    <p:sldId id="856" r:id="rId39"/>
    <p:sldId id="830" r:id="rId40"/>
    <p:sldId id="817" r:id="rId41"/>
    <p:sldId id="858" r:id="rId42"/>
    <p:sldId id="857" r:id="rId43"/>
    <p:sldId id="836" r:id="rId44"/>
    <p:sldId id="837" r:id="rId45"/>
    <p:sldId id="838" r:id="rId46"/>
    <p:sldId id="839" r:id="rId47"/>
    <p:sldId id="841" r:id="rId48"/>
    <p:sldId id="842" r:id="rId49"/>
    <p:sldId id="844" r:id="rId50"/>
    <p:sldId id="769" r:id="rId51"/>
    <p:sldId id="773" r:id="rId52"/>
    <p:sldId id="774" r:id="rId53"/>
    <p:sldId id="776" r:id="rId54"/>
    <p:sldId id="777" r:id="rId55"/>
    <p:sldId id="790" r:id="rId56"/>
    <p:sldId id="860" r:id="rId57"/>
  </p:sldIdLst>
  <p:sldSz cx="9144000" cy="6858000" type="letter"/>
  <p:notesSz cx="6811963" cy="99425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fr-FR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FF"/>
    <a:srgbClr val="003E00"/>
    <a:srgbClr val="EAEC5E"/>
    <a:srgbClr val="037C03"/>
    <a:srgbClr val="7B00E4"/>
    <a:srgbClr val="777777"/>
    <a:srgbClr val="FFFF99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07" autoAdjust="0"/>
  </p:normalViewPr>
  <p:slideViewPr>
    <p:cSldViewPr>
      <p:cViewPr>
        <p:scale>
          <a:sx n="70" d="100"/>
          <a:sy n="70" d="100"/>
        </p:scale>
        <p:origin x="-10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737100"/>
            <a:ext cx="499268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69" tIns="45176" rIns="91969" bIns="45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Corps du texte</a:t>
            </a:r>
          </a:p>
          <a:p>
            <a:pPr lvl="0"/>
            <a:r>
              <a:rPr lang="fr-FR" noProof="0" smtClean="0"/>
              <a:t>Deuxième niveau</a:t>
            </a:r>
          </a:p>
          <a:p>
            <a:pPr lvl="0"/>
            <a:r>
              <a:rPr lang="fr-FR" noProof="0" smtClean="0"/>
              <a:t>Troisième niveau</a:t>
            </a:r>
          </a:p>
          <a:p>
            <a:pPr lvl="0"/>
            <a:r>
              <a:rPr lang="fr-FR" noProof="0" smtClean="0"/>
              <a:t>Quatrième niveau</a:t>
            </a:r>
          </a:p>
          <a:p>
            <a:pPr lvl="0"/>
            <a:r>
              <a:rPr lang="fr-FR" noProof="0" smtClean="0"/>
              <a:t>Cinquième niveau</a:t>
            </a:r>
          </a:p>
        </p:txBody>
      </p:sp>
      <p:sp>
        <p:nvSpPr>
          <p:cNvPr id="61443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84263" y="860425"/>
            <a:ext cx="4645025" cy="34845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741" tIns="45871" rIns="91741" bIns="45871"/>
          <a:lstStyle/>
          <a:p>
            <a:fld id="{B93FC46D-2663-4968-B191-ABF99F0C3F44}" type="slidenum">
              <a:rPr lang="fr-CH" altLang="fr-FR"/>
              <a:pPr/>
              <a:t>4</a:t>
            </a:fld>
            <a:endParaRPr lang="fr-CH" altLang="fr-FR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082675" y="860425"/>
            <a:ext cx="4648200" cy="34861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738688"/>
            <a:ext cx="4992687" cy="4418012"/>
          </a:xfrm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3925" y="746125"/>
            <a:ext cx="4965700" cy="3725863"/>
          </a:xfrm>
          <a:ln/>
        </p:spPr>
      </p:sp>
      <p:sp>
        <p:nvSpPr>
          <p:cNvPr id="6758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  <p:sp>
        <p:nvSpPr>
          <p:cNvPr id="67588" name="Espace réservé du numéro de diapositive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47" tIns="45724" rIns="91447" bIns="45724"/>
          <a:lstStyle/>
          <a:p>
            <a:fld id="{7C784EAC-8142-40ED-AD11-5E3E2738B65C}" type="slidenum">
              <a:rPr lang="fr-CH" altLang="fr-FR" sz="1200">
                <a:latin typeface="Times"/>
              </a:rPr>
              <a:pPr/>
              <a:t>6</a:t>
            </a:fld>
            <a:endParaRPr lang="fr-CH" altLang="fr-FR" sz="1200">
              <a:latin typeface="Time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3925" y="746125"/>
            <a:ext cx="4965700" cy="3725863"/>
          </a:xfrm>
          <a:ln/>
        </p:spPr>
      </p:sp>
      <p:sp>
        <p:nvSpPr>
          <p:cNvPr id="6861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  <p:sp>
        <p:nvSpPr>
          <p:cNvPr id="68612" name="Espace réservé du numéro de diapositive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47" tIns="45724" rIns="91447" bIns="45724"/>
          <a:lstStyle/>
          <a:p>
            <a:fld id="{2C58BFD5-CDD3-4846-AFE0-685240333F71}" type="slidenum">
              <a:rPr lang="fr-CH" altLang="fr-FR" sz="1200">
                <a:latin typeface="Times"/>
              </a:rPr>
              <a:pPr/>
              <a:t>7</a:t>
            </a:fld>
            <a:endParaRPr lang="fr-CH" altLang="fr-FR" sz="1200">
              <a:latin typeface="Time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741" tIns="45871" rIns="91741" bIns="45871"/>
          <a:lstStyle/>
          <a:p>
            <a:fld id="{C4CEF80E-C483-465D-AD62-4FCA06BD1BD3}" type="slidenum">
              <a:rPr lang="fr-CH" altLang="fr-FR"/>
              <a:pPr/>
              <a:t>9</a:t>
            </a:fld>
            <a:endParaRPr lang="fr-CH" altLang="fr-FR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084263" y="860425"/>
            <a:ext cx="4643437" cy="3484563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738688"/>
            <a:ext cx="4992687" cy="4418012"/>
          </a:xfrm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738688"/>
            <a:ext cx="4992687" cy="4419600"/>
          </a:xfrm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7625" y="9444038"/>
            <a:ext cx="295275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888" tIns="45944" rIns="91888" bIns="45944"/>
          <a:lstStyle/>
          <a:p>
            <a:fld id="{FA05468D-B698-42C2-AFF2-3F6F231E65E7}" type="slidenum">
              <a:rPr lang="fr-FR" altLang="fr-FR"/>
              <a:pPr/>
              <a:t>28</a:t>
            </a:fld>
            <a:endParaRPr lang="fr-FR" altLang="fr-FR"/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082675" y="866775"/>
            <a:ext cx="4648200" cy="348773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062"/>
          <p:cNvSpPr>
            <a:spLocks noChangeShapeType="1"/>
          </p:cNvSpPr>
          <p:nvPr userDrawn="1"/>
        </p:nvSpPr>
        <p:spPr bwMode="auto">
          <a:xfrm>
            <a:off x="3203575" y="1773238"/>
            <a:ext cx="5761038" cy="0"/>
          </a:xfrm>
          <a:prstGeom prst="line">
            <a:avLst/>
          </a:prstGeom>
          <a:noFill/>
          <a:ln w="57150">
            <a:solidFill>
              <a:srgbClr val="FF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X:\Ressources\Corporate_communication\Logos_UNIL_IDHEAP\1 Logo Unil - IDHEAP\Word-Excel-Powerpoint\unilogo_bleu_300dpi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85113" y="25400"/>
            <a:ext cx="12065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32"/>
          <p:cNvSpPr txBox="1">
            <a:spLocks noChangeArrowheads="1"/>
          </p:cNvSpPr>
          <p:nvPr userDrawn="1"/>
        </p:nvSpPr>
        <p:spPr bwMode="auto">
          <a:xfrm>
            <a:off x="395288" y="6581775"/>
            <a:ext cx="4084637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CH" sz="1300" dirty="0" smtClean="0">
                <a:latin typeface="Arial" pitchFamily="34" charset="0"/>
              </a:rPr>
              <a:t>Prof. Y. Emery / IDHEAP / Université de Lausanne</a:t>
            </a:r>
            <a:endParaRPr lang="fr-FR" sz="1300" dirty="0" smtClean="0">
              <a:latin typeface="Arial" pitchFamily="34" charset="0"/>
            </a:endParaRPr>
          </a:p>
        </p:txBody>
      </p:sp>
      <p:sp>
        <p:nvSpPr>
          <p:cNvPr id="26626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1187450" y="333375"/>
            <a:ext cx="7721600" cy="1295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noProof="0" smtClean="0"/>
              <a:t>Cliquez pour modifier le style du titre du masque</a:t>
            </a:r>
          </a:p>
        </p:txBody>
      </p:sp>
      <p:sp>
        <p:nvSpPr>
          <p:cNvPr id="26627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7" name="Rectangle 2052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205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205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3F87B750-BE0D-4F87-B478-603D324C31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6280150" y="6237288"/>
            <a:ext cx="2895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66088-69A9-4F26-BA04-ADD4012F0A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C17F6-53E2-4EF5-B6BA-F506FFE21F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31913" y="1844675"/>
            <a:ext cx="357505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59363" y="1844675"/>
            <a:ext cx="3576637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5F2D0-8A15-4444-8BA6-11D7119E99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23D67-56F0-4226-A049-DC35F7130C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E4D9F-1AB2-49CF-9F51-3D40966588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7CC90-08A0-4707-8F94-58C75310C9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B2170-A21A-4414-A061-F469C36DE1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BA346-A75C-482E-9F43-64E717B4B1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7A7B9-B108-4390-B677-1B904A1986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92950" y="228600"/>
            <a:ext cx="1943100" cy="57880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63650" y="228600"/>
            <a:ext cx="5676900" cy="57880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6F439-DA45-4D3A-A560-AC7501E4D2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3650" y="228600"/>
            <a:ext cx="7772400" cy="103981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331913" y="1844675"/>
            <a:ext cx="7304087" cy="4171950"/>
          </a:xfrm>
        </p:spPr>
        <p:txBody>
          <a:bodyPr/>
          <a:lstStyle/>
          <a:p>
            <a:pPr lvl="0"/>
            <a:endParaRPr lang="fr-CH" noProof="0" smtClean="0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D83B1-AF86-44F6-AD66-A5F0D69372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3650" y="228600"/>
            <a:ext cx="7772400" cy="103981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31913" y="1844675"/>
            <a:ext cx="3575050" cy="41719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59363" y="1844675"/>
            <a:ext cx="3576637" cy="41719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1DEDC-7371-4267-A56B-F2A4E77EA6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3650" y="228600"/>
            <a:ext cx="7772400" cy="103981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31913" y="1844675"/>
            <a:ext cx="3575050" cy="41719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5059363" y="1844675"/>
            <a:ext cx="3576637" cy="417195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CDB61-DD65-4083-86E8-E2CCF83382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342900"/>
            <a:ext cx="7772400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844675"/>
            <a:ext cx="7304087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2560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50000"/>
              </a:spcBef>
              <a:defRPr sz="1400" b="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50000"/>
              </a:spcBef>
              <a:defRPr sz="1400" b="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fld id="{39E405B0-17C3-49FA-AE97-7C9FE69FC0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25608" name="Text Box 1032"/>
          <p:cNvSpPr txBox="1">
            <a:spLocks noChangeArrowheads="1"/>
          </p:cNvSpPr>
          <p:nvPr userDrawn="1"/>
        </p:nvSpPr>
        <p:spPr bwMode="auto">
          <a:xfrm>
            <a:off x="395288" y="6581775"/>
            <a:ext cx="4084637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CH" sz="1300" dirty="0" smtClean="0">
                <a:latin typeface="Arial" pitchFamily="34" charset="0"/>
              </a:rPr>
              <a:t>Prof. Y. Emery / IDHEAP / Université de Lausanne</a:t>
            </a:r>
            <a:endParaRPr lang="fr-FR" sz="1300" dirty="0" smtClean="0">
              <a:latin typeface="Arial" pitchFamily="34" charset="0"/>
            </a:endParaRPr>
          </a:p>
        </p:txBody>
      </p:sp>
      <p:sp>
        <p:nvSpPr>
          <p:cNvPr id="25637" name="Text Box 1061"/>
          <p:cNvSpPr txBox="1">
            <a:spLocks noChangeArrowheads="1"/>
          </p:cNvSpPr>
          <p:nvPr userDrawn="1"/>
        </p:nvSpPr>
        <p:spPr bwMode="auto">
          <a:xfrm>
            <a:off x="3255963" y="1382713"/>
            <a:ext cx="1841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sz="1800" smtClean="0">
              <a:latin typeface="Arial" pitchFamily="34" charset="0"/>
            </a:endParaRPr>
          </a:p>
        </p:txBody>
      </p:sp>
      <p:pic>
        <p:nvPicPr>
          <p:cNvPr id="1033" name="Picture 11" descr="X:\Ressources\Corporate_communication\Logos_UNIL_IDHEAP\1 Logo Unil - IDHEAP\Word-Excel-Powerpoint\unilogo_bleu_300dpi.pn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072438" y="0"/>
            <a:ext cx="1062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600">
          <a:solidFill>
            <a:srgbClr val="00279F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q"/>
        <a:defRPr kumimoji="1"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50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charset="2"/>
        <a:buChar char="x"/>
        <a:defRPr kumimoji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Document_Microsoft_Office_Word_97_-_20031.doc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4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054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888AE4-21D5-4C4F-A7FB-A6742E290912}" type="slidenum">
              <a:rPr lang="fr-FR" altLang="fr-FR" smtClean="0"/>
              <a:pPr/>
              <a:t>1</a:t>
            </a:fld>
            <a:endParaRPr lang="fr-FR" altLang="fr-FR" smtClean="0"/>
          </a:p>
        </p:txBody>
      </p:sp>
      <p:sp>
        <p:nvSpPr>
          <p:cNvPr id="572418" name="AutoShape 2"/>
          <p:cNvSpPr>
            <a:spLocks noChangeArrowheads="1"/>
          </p:cNvSpPr>
          <p:nvPr/>
        </p:nvSpPr>
        <p:spPr bwMode="auto">
          <a:xfrm>
            <a:off x="1752600" y="2636838"/>
            <a:ext cx="6172200" cy="11525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2700"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CC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5650" y="692150"/>
            <a:ext cx="8137525" cy="1143000"/>
          </a:xfrm>
          <a:noFill/>
        </p:spPr>
        <p:txBody>
          <a:bodyPr lIns="90488" tIns="44450" rIns="90488" bIns="44450" anchor="ctr"/>
          <a:lstStyle/>
          <a:p>
            <a:pPr algn="ctr"/>
            <a:r>
              <a:rPr lang="fr-CH" altLang="fr-FR" sz="2400" smtClean="0"/>
              <a:t>Gouvernement de la République de Madagascar</a:t>
            </a:r>
            <a:br>
              <a:rPr lang="fr-CH" altLang="fr-FR" sz="2400" smtClean="0"/>
            </a:br>
            <a:r>
              <a:rPr lang="fr-CH" altLang="fr-FR" sz="2000" smtClean="0"/>
              <a:t>Sessions de visioconférences internationales</a:t>
            </a:r>
            <a:endParaRPr lang="fr-FR" altLang="fr-FR" sz="2000" smtClean="0"/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2420938"/>
            <a:ext cx="6400800" cy="1295400"/>
          </a:xfrm>
          <a:noFill/>
        </p:spPr>
        <p:txBody>
          <a:bodyPr lIns="90488" tIns="44450" rIns="90488" bIns="44450"/>
          <a:lstStyle/>
          <a:p>
            <a:pPr marL="285750" indent="-285750" algn="ctr" defTabSz="762000"/>
            <a:endParaRPr lang="fr-FR" altLang="fr-FR" smtClean="0"/>
          </a:p>
          <a:p>
            <a:pPr marL="285750" indent="-285750" algn="ctr" defTabSz="762000"/>
            <a:r>
              <a:rPr lang="fr-FR" altLang="fr-FR" smtClean="0"/>
              <a:t>   Evaluation de la performance</a:t>
            </a:r>
            <a:br>
              <a:rPr lang="fr-FR" altLang="fr-FR" smtClean="0"/>
            </a:br>
            <a:r>
              <a:rPr lang="fr-FR" altLang="fr-FR" smtClean="0"/>
              <a:t>des agents de l’Etat                </a:t>
            </a:r>
          </a:p>
          <a:p>
            <a:pPr marL="285750" indent="-285750" defTabSz="762000"/>
            <a:endParaRPr lang="fr-FR" altLang="fr-FR" smtClean="0"/>
          </a:p>
          <a:p>
            <a:pPr marL="285750" indent="-285750" algn="ctr" defTabSz="762000"/>
            <a:r>
              <a:rPr lang="fr-CH" altLang="fr-FR" smtClean="0"/>
              <a:t>22 juillet 2014</a:t>
            </a:r>
          </a:p>
          <a:p>
            <a:pPr marL="285750" indent="-285750" algn="ctr" defTabSz="762000"/>
            <a:r>
              <a:rPr lang="fr-CH" altLang="fr-FR" smtClean="0"/>
              <a:t>Prof. Y. Emery</a:t>
            </a:r>
            <a:endParaRPr lang="fr-FR" altLang="fr-FR" smtClean="0"/>
          </a:p>
        </p:txBody>
      </p:sp>
      <p:sp>
        <p:nvSpPr>
          <p:cNvPr id="2" name="ZoneTexte 1"/>
          <p:cNvSpPr txBox="1"/>
          <p:nvPr/>
        </p:nvSpPr>
        <p:spPr>
          <a:xfrm>
            <a:off x="1516063" y="5300663"/>
            <a:ext cx="6645275" cy="831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CH" sz="1600" i="1" dirty="0" err="1"/>
              <a:t>Appraisal</a:t>
            </a:r>
            <a:r>
              <a:rPr lang="fr-CH" sz="1600" i="1" dirty="0"/>
              <a:t> </a:t>
            </a:r>
            <a:r>
              <a:rPr lang="fr-CH" sz="1600" i="1" dirty="0" err="1"/>
              <a:t>is</a:t>
            </a:r>
            <a:r>
              <a:rPr lang="fr-CH" sz="1600" i="1" dirty="0"/>
              <a:t> </a:t>
            </a:r>
            <a:r>
              <a:rPr lang="fr-CH" sz="1600" i="1" dirty="0" err="1"/>
              <a:t>given</a:t>
            </a:r>
            <a:r>
              <a:rPr lang="fr-CH" sz="1600" i="1" dirty="0"/>
              <a:t> by </a:t>
            </a:r>
            <a:r>
              <a:rPr lang="fr-CH" sz="1600" i="1" dirty="0" err="1"/>
              <a:t>someone</a:t>
            </a:r>
            <a:r>
              <a:rPr lang="fr-CH" sz="1600" i="1" dirty="0"/>
              <a:t> </a:t>
            </a:r>
            <a:r>
              <a:rPr lang="fr-CH" sz="1600" i="1" dirty="0" err="1"/>
              <a:t>who</a:t>
            </a:r>
            <a:r>
              <a:rPr lang="fr-CH" sz="1600" i="1" dirty="0"/>
              <a:t> </a:t>
            </a:r>
            <a:r>
              <a:rPr lang="fr-CH" sz="1600" i="1" dirty="0" err="1"/>
              <a:t>does</a:t>
            </a:r>
            <a:r>
              <a:rPr lang="fr-CH" sz="1600" i="1" dirty="0"/>
              <a:t> not </a:t>
            </a:r>
            <a:r>
              <a:rPr lang="fr-CH" sz="1600" i="1" dirty="0" err="1"/>
              <a:t>want</a:t>
            </a:r>
            <a:r>
              <a:rPr lang="fr-CH" sz="1600" i="1" dirty="0"/>
              <a:t> to </a:t>
            </a:r>
            <a:r>
              <a:rPr lang="fr-CH" sz="1600" i="1" dirty="0" err="1"/>
              <a:t>give</a:t>
            </a:r>
            <a:r>
              <a:rPr lang="fr-CH" sz="1600" i="1" dirty="0"/>
              <a:t> </a:t>
            </a:r>
            <a:r>
              <a:rPr lang="fr-CH" sz="1600" i="1" dirty="0" err="1"/>
              <a:t>it</a:t>
            </a:r>
            <a:r>
              <a:rPr lang="fr-CH" sz="1600" i="1" dirty="0"/>
              <a:t> </a:t>
            </a:r>
            <a:br>
              <a:rPr lang="fr-CH" sz="1600" i="1" dirty="0"/>
            </a:br>
            <a:r>
              <a:rPr lang="fr-CH" sz="1600" i="1" dirty="0"/>
              <a:t>to </a:t>
            </a:r>
            <a:r>
              <a:rPr lang="fr-CH" sz="1600" i="1" dirty="0" err="1"/>
              <a:t>someone</a:t>
            </a:r>
            <a:r>
              <a:rPr lang="fr-CH" sz="1600" i="1" dirty="0"/>
              <a:t> </a:t>
            </a:r>
            <a:r>
              <a:rPr lang="fr-CH" sz="1600" i="1" dirty="0" err="1"/>
              <a:t>who</a:t>
            </a:r>
            <a:r>
              <a:rPr lang="fr-CH" sz="1600" i="1" dirty="0"/>
              <a:t> </a:t>
            </a:r>
            <a:r>
              <a:rPr lang="fr-CH" sz="1600" i="1" dirty="0" err="1"/>
              <a:t>does</a:t>
            </a:r>
            <a:r>
              <a:rPr lang="fr-CH" sz="1600" i="1" dirty="0"/>
              <a:t> not </a:t>
            </a:r>
            <a:r>
              <a:rPr lang="fr-CH" sz="1600" i="1" dirty="0" err="1"/>
              <a:t>want</a:t>
            </a:r>
            <a:r>
              <a:rPr lang="fr-CH" sz="1600" i="1" dirty="0"/>
              <a:t> to </a:t>
            </a:r>
            <a:r>
              <a:rPr lang="fr-CH" sz="1600" i="1" dirty="0" err="1"/>
              <a:t>receive</a:t>
            </a:r>
            <a:r>
              <a:rPr lang="fr-CH" sz="1600" i="1" dirty="0"/>
              <a:t> </a:t>
            </a:r>
            <a:r>
              <a:rPr lang="fr-CH" sz="1600" i="1" dirty="0" err="1"/>
              <a:t>it</a:t>
            </a:r>
            <a:r>
              <a:rPr lang="fr-CH" sz="1600" i="1" dirty="0"/>
              <a:t>… (</a:t>
            </a:r>
            <a:r>
              <a:rPr lang="fr-CH" sz="1600" i="1" dirty="0" err="1"/>
              <a:t>Berman</a:t>
            </a:r>
            <a:r>
              <a:rPr lang="fr-CH" sz="1600" i="1" dirty="0"/>
              <a:t> et al, 2006)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71B7C96-90B9-443B-98C9-9FB86F3477EE}" type="slidenum">
              <a:rPr lang="fr-FR" altLang="fr-FR" smtClean="0"/>
              <a:pPr/>
              <a:t>2</a:t>
            </a:fld>
            <a:endParaRPr lang="fr-FR" altLang="fr-FR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512888" y="304800"/>
            <a:ext cx="7162800" cy="1143000"/>
          </a:xfrm>
          <a:noFill/>
        </p:spPr>
        <p:txBody>
          <a:bodyPr lIns="90488" tIns="44450" rIns="90488" bIns="44450" anchor="ctr"/>
          <a:lstStyle/>
          <a:p>
            <a:r>
              <a:rPr lang="fr-FR" altLang="fr-FR" smtClean="0"/>
              <a:t>Programme de la conférence : six thèmes essentiels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557338"/>
            <a:ext cx="7378700" cy="4535487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Tendances générales affectant la GRH publique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La GRH publique: un soutien aux défis de l’administration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Processus essentiels de GRH dans les organisations publiques, en lien avec l’évaluation des performances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Evaluation de la performance des agents de l’Etat : valeurs ajoutées et systèmes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Zoom sur l’entretien d’évaluation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fr-CH" altLang="fr-FR" sz="2400" b="1" smtClean="0">
                <a:latin typeface="Comic Sans MS" pitchFamily="66" charset="0"/>
              </a:rPr>
              <a:t>Rémunérer la performance (le mérite)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650" y="3213100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fr-CH" dirty="0" smtClean="0"/>
              <a:t>T</a:t>
            </a:r>
            <a:r>
              <a:rPr lang="fr-CH" cap="none" dirty="0" smtClean="0"/>
              <a:t>endances générales affectant la GRH publique</a:t>
            </a:r>
            <a:endParaRPr lang="fr-CH" dirty="0" smtClean="0"/>
          </a:p>
        </p:txBody>
      </p:sp>
      <p:sp>
        <p:nvSpPr>
          <p:cNvPr id="6147" name="Espace réservé du numéro de diapositive 5"/>
          <p:cNvSpPr txBox="1">
            <a:spLocks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83D82A50-5E8E-4CA3-8E2C-6F55A58AC3A8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3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3132138" y="6400800"/>
            <a:ext cx="28956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6D03F885-84BA-4CB9-B4CE-5A688B8C8E36}" type="slidenum">
              <a:rPr lang="en-US" altLang="fr-FR" b="0" smtClean="0"/>
              <a:pPr algn="ctr"/>
              <a:t>4</a:t>
            </a:fld>
            <a:endParaRPr lang="en-US" altLang="fr-FR" b="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z="2700" smtClean="0"/>
              <a:t>Quelques tendances internationales liées à la GRH publique </a:t>
            </a:r>
            <a:r>
              <a:rPr lang="fr-CH" altLang="fr-FR" sz="1400" smtClean="0"/>
              <a:t>((Meyer-Sahling 2009; Demmke and Moilanen 2010; Emery 2013)</a:t>
            </a:r>
            <a:endParaRPr lang="fr-FR" altLang="fr-FR" sz="1400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628775"/>
            <a:ext cx="7704137" cy="47513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CH" altLang="fr-FR" sz="2000" smtClean="0"/>
              <a:t>La décentralisation de la GRH et « l’éclatement de la fonction publique », délégation aux managers </a:t>
            </a:r>
            <a:r>
              <a:rPr lang="fr-CH" altLang="fr-FR" sz="2000" i="1" smtClean="0"/>
              <a:t>d’agences 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La « banalisation » des statuts publics (convergence entre le droit privé et public dans nombre de pays, </a:t>
            </a:r>
            <a:r>
              <a:rPr lang="fr-CH" altLang="fr-FR" sz="2000" i="1" smtClean="0"/>
              <a:t>normalisation</a:t>
            </a:r>
            <a:r>
              <a:rPr lang="fr-CH" altLang="fr-FR" sz="2000" smtClean="0"/>
              <a:t>)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la contractualisation des fonctions dirigeantes : contrat de travail et objectifs à atteindre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la professionnalisation du recrutement : évaluation des compétences, concours d’entrée orientés « assessment » (voir par ex. fonction publique France)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relativisation du système de carrière au profit du développement des compétences, de la formation et du management de la relève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pratiques favorisant un « </a:t>
            </a:r>
            <a:r>
              <a:rPr lang="fr-CH" altLang="fr-FR" sz="2000" i="1" smtClean="0"/>
              <a:t>employer of choice </a:t>
            </a:r>
            <a:r>
              <a:rPr lang="fr-CH" altLang="fr-FR" sz="2000" smtClean="0"/>
              <a:t>» : travail sur les conditions d’emploi d’une manière plus générale…</a:t>
            </a:r>
          </a:p>
          <a:p>
            <a:pPr>
              <a:lnSpc>
                <a:spcPct val="90000"/>
              </a:lnSpc>
            </a:pPr>
            <a:r>
              <a:rPr lang="fr-CH" altLang="fr-FR" sz="2000" smtClean="0"/>
              <a:t>évaluation des performances et rémunération incitative (flexible selon les performances)</a:t>
            </a:r>
          </a:p>
          <a:p>
            <a:pPr>
              <a:lnSpc>
                <a:spcPct val="90000"/>
              </a:lnSpc>
            </a:pPr>
            <a:endParaRPr lang="fr-FR" altLang="fr-FR" sz="2000" smtClean="0"/>
          </a:p>
        </p:txBody>
      </p:sp>
      <p:sp>
        <p:nvSpPr>
          <p:cNvPr id="2" name="Flèche droite 1"/>
          <p:cNvSpPr/>
          <p:nvPr/>
        </p:nvSpPr>
        <p:spPr bwMode="auto">
          <a:xfrm>
            <a:off x="250825" y="5661025"/>
            <a:ext cx="1008063" cy="720725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4" name="Espace réservé du numéro de diapositive 5"/>
          <p:cNvSpPr txBox="1">
            <a:spLocks/>
          </p:cNvSpPr>
          <p:nvPr/>
        </p:nvSpPr>
        <p:spPr bwMode="auto">
          <a:xfrm>
            <a:off x="6948488" y="61944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D75FC2E3-7C07-4125-A5E1-2BCC40663E04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4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1187450" y="333375"/>
            <a:ext cx="7421563" cy="944563"/>
          </a:xfrm>
          <a:noFill/>
        </p:spPr>
        <p:txBody>
          <a:bodyPr/>
          <a:lstStyle/>
          <a:p>
            <a:r>
              <a:rPr lang="en-US" altLang="fr-FR" sz="2200" smtClean="0"/>
              <a:t>Les priorités de la GRH au niveau international, tous secteurs confondus </a:t>
            </a:r>
            <a:br>
              <a:rPr lang="en-US" altLang="fr-FR" sz="2200" smtClean="0"/>
            </a:br>
            <a:r>
              <a:rPr lang="en-US" altLang="fr-FR" sz="1800" smtClean="0"/>
              <a:t>(rapport Boston Consulting Group, 2013)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1414463"/>
            <a:ext cx="7924800" cy="4937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196" name="ZoneTexte 1"/>
          <p:cNvSpPr txBox="1">
            <a:spLocks noChangeArrowheads="1"/>
          </p:cNvSpPr>
          <p:nvPr/>
        </p:nvSpPr>
        <p:spPr bwMode="auto">
          <a:xfrm>
            <a:off x="4957763" y="5805488"/>
            <a:ext cx="41862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altLang="fr-FR"/>
              <a:t>2300 répondants / 34 pays/ 87 % RH)</a:t>
            </a:r>
          </a:p>
        </p:txBody>
      </p:sp>
      <p:sp>
        <p:nvSpPr>
          <p:cNvPr id="2" name="Flèche droite 1"/>
          <p:cNvSpPr/>
          <p:nvPr/>
        </p:nvSpPr>
        <p:spPr bwMode="auto">
          <a:xfrm rot="15659886">
            <a:off x="3420269" y="4990306"/>
            <a:ext cx="2787650" cy="522288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8" name="Espace réservé du numéro de diapositive 5"/>
          <p:cNvSpPr txBox="1">
            <a:spLocks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CE689E4F-DE02-4AC5-9F88-C568D2FCB93E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5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1276350" y="157163"/>
            <a:ext cx="7102475" cy="768350"/>
          </a:xfrm>
        </p:spPr>
        <p:txBody>
          <a:bodyPr/>
          <a:lstStyle/>
          <a:p>
            <a:r>
              <a:rPr lang="fr-CH" altLang="fr-FR" sz="2800" smtClean="0"/>
              <a:t>Vers un système RH «post-bureaucratique» </a:t>
            </a:r>
            <a:r>
              <a:rPr lang="fr-CH" altLang="fr-FR" sz="1600" smtClean="0"/>
              <a:t>(Demmke&amp;Moilanen, 2010)</a:t>
            </a: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04900" y="1012825"/>
            <a:ext cx="7627938" cy="5432425"/>
          </a:xfrm>
          <a:noFill/>
        </p:spPr>
      </p:pic>
      <p:sp>
        <p:nvSpPr>
          <p:cNvPr id="9220" name="ZoneTexte 1"/>
          <p:cNvSpPr txBox="1">
            <a:spLocks noChangeArrowheads="1"/>
          </p:cNvSpPr>
          <p:nvPr/>
        </p:nvSpPr>
        <p:spPr bwMode="auto">
          <a:xfrm>
            <a:off x="479425" y="925513"/>
            <a:ext cx="560388" cy="550862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0-20</a:t>
            </a: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0-10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0-4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0-3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0-3</a:t>
            </a: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0-10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0-6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0-4</a:t>
            </a: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0-10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0-5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0-5</a:t>
            </a: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endParaRPr lang="fr-CH" altLang="fr-FR" sz="1600"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0-8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0-8</a:t>
            </a:r>
          </a:p>
          <a:p>
            <a:pPr algn="r" eaLnBrk="1" hangingPunct="1">
              <a:lnSpc>
                <a:spcPct val="100000"/>
              </a:lnSpc>
            </a:pPr>
            <a:r>
              <a:rPr lang="fr-CH" altLang="fr-FR" sz="1600">
                <a:latin typeface="Times New Roman" pitchFamily="18" charset="0"/>
              </a:rPr>
              <a:t>0-4</a:t>
            </a:r>
          </a:p>
        </p:txBody>
      </p:sp>
      <p:sp>
        <p:nvSpPr>
          <p:cNvPr id="922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04025" y="6205538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6CC99F4-58AD-401D-8203-E5EE3EB2193E}" type="slidenum">
              <a:rPr lang="fr-FR" altLang="fr-FR" smtClean="0"/>
              <a:pPr/>
              <a:t>6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z="2400" smtClean="0"/>
              <a:t>Classement du niveau bureaucratique des pays de l’EU </a:t>
            </a:r>
            <a:r>
              <a:rPr lang="fr-CH" altLang="fr-FR" sz="1600" smtClean="0"/>
              <a:t>(Demmke &amp; Moilanen, 2010)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51075" y="1687513"/>
            <a:ext cx="11204575" cy="4800600"/>
          </a:xfrm>
          <a:noFill/>
        </p:spPr>
      </p:pic>
      <p:sp>
        <p:nvSpPr>
          <p:cNvPr id="10244" name="ZoneTexte 6"/>
          <p:cNvSpPr txBox="1">
            <a:spLocks noChangeArrowheads="1"/>
          </p:cNvSpPr>
          <p:nvPr/>
        </p:nvSpPr>
        <p:spPr bwMode="auto">
          <a:xfrm>
            <a:off x="3921125" y="1306513"/>
            <a:ext cx="5186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>
              <a:lnSpc>
                <a:spcPct val="100000"/>
              </a:lnSpc>
            </a:pPr>
            <a:r>
              <a:rPr lang="fr-CH" altLang="fr-FR"/>
              <a:t>0= bureaucratique   100= post-bureaucratique</a:t>
            </a:r>
          </a:p>
        </p:txBody>
      </p:sp>
      <p:sp>
        <p:nvSpPr>
          <p:cNvPr id="10245" name="ZoneTexte 7"/>
          <p:cNvSpPr txBox="1">
            <a:spLocks noChangeArrowheads="1"/>
          </p:cNvSpPr>
          <p:nvPr/>
        </p:nvSpPr>
        <p:spPr bwMode="auto">
          <a:xfrm rot="-3165077">
            <a:off x="-295275" y="3730625"/>
            <a:ext cx="3154363" cy="461963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>
              <a:lnSpc>
                <a:spcPct val="100000"/>
              </a:lnSpc>
            </a:pPr>
            <a:r>
              <a:rPr lang="fr-CH" altLang="fr-FR" sz="2400">
                <a:latin typeface="Berlin Sans FB Demi" pitchFamily="34" charset="0"/>
              </a:rPr>
              <a:t>Où est Madagascar ??</a:t>
            </a:r>
          </a:p>
        </p:txBody>
      </p:sp>
      <p:sp>
        <p:nvSpPr>
          <p:cNvPr id="10246" name="Espace réservé du numéro de diapositive 5"/>
          <p:cNvSpPr txBox="1">
            <a:spLocks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A8CC513F-3066-4F67-AD6A-11DDB50D9439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7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650" y="2708275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fr-CH" cap="none" dirty="0" smtClean="0"/>
              <a:t>La GRH publique : un soutien aux défis de l’administration</a:t>
            </a:r>
            <a:endParaRPr lang="fr-CH" dirty="0" smtClean="0"/>
          </a:p>
        </p:txBody>
      </p:sp>
      <p:sp>
        <p:nvSpPr>
          <p:cNvPr id="11267" name="Espace réservé du numéro de diapositive 5"/>
          <p:cNvSpPr txBox="1">
            <a:spLocks noGrp="1"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3FD73219-FDD0-45F9-8718-43D57D29BF8A}" type="slidenum">
              <a:rPr lang="fr-FR" altLang="fr-FR" sz="1400" b="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8</a:t>
            </a:fld>
            <a:endParaRPr lang="fr-FR" altLang="fr-FR" sz="1400" b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3132138" y="6400800"/>
            <a:ext cx="28956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1448945E-1EE2-4F8B-BA8C-61B5FCBB2E40}" type="slidenum">
              <a:rPr lang="en-US" altLang="fr-FR" b="0" smtClean="0"/>
              <a:pPr algn="ctr"/>
              <a:t>9</a:t>
            </a:fld>
            <a:endParaRPr lang="en-US" altLang="fr-FR" b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341313"/>
            <a:ext cx="6635750" cy="1143000"/>
          </a:xfrm>
          <a:noFill/>
        </p:spPr>
        <p:txBody>
          <a:bodyPr lIns="90488" tIns="44450" rIns="90488" bIns="44450"/>
          <a:lstStyle/>
          <a:p>
            <a:r>
              <a:rPr lang="fr-FR" altLang="fr-FR" sz="2400" smtClean="0"/>
              <a:t>Les stades de maturité de la GRH : le lent chemin vers la valeur ajoutée</a:t>
            </a:r>
            <a:br>
              <a:rPr lang="fr-FR" altLang="fr-FR" sz="2400" smtClean="0"/>
            </a:br>
            <a:r>
              <a:rPr lang="fr-FR" altLang="fr-FR" sz="1800" smtClean="0"/>
              <a:t>(Emery, 2003)</a:t>
            </a:r>
            <a:endParaRPr lang="fr-FR" altLang="fr-FR" sz="240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1714500"/>
            <a:ext cx="7875588" cy="4171950"/>
          </a:xfrm>
          <a:noFill/>
        </p:spPr>
        <p:txBody>
          <a:bodyPr lIns="90488" tIns="44450" rIns="90488" bIns="44450"/>
          <a:lstStyle/>
          <a:p>
            <a:r>
              <a:rPr lang="fr-FR" altLang="fr-FR" sz="2000" smtClean="0"/>
              <a:t>STADE 1 : absence de fonction personnel </a:t>
            </a:r>
          </a:p>
          <a:p>
            <a:pPr lvl="1"/>
            <a:endParaRPr lang="fr-FR" altLang="fr-FR" sz="2200" smtClean="0"/>
          </a:p>
          <a:p>
            <a:r>
              <a:rPr lang="fr-FR" altLang="fr-FR" sz="2000" smtClean="0"/>
              <a:t>STADE 2 : naissance d ’une fonction (et d ’un service) RH</a:t>
            </a:r>
          </a:p>
          <a:p>
            <a:pPr lvl="1"/>
            <a:endParaRPr lang="fr-FR" altLang="fr-FR" sz="2200" smtClean="0"/>
          </a:p>
          <a:p>
            <a:r>
              <a:rPr lang="fr-FR" altLang="fr-FR" sz="2000" smtClean="0"/>
              <a:t>STADE 3 :développement de la fonction RH et passage à une GRH centrée sur les personnes</a:t>
            </a:r>
          </a:p>
          <a:p>
            <a:endParaRPr lang="fr-FR" altLang="fr-FR" sz="2000" smtClean="0"/>
          </a:p>
          <a:p>
            <a:r>
              <a:rPr lang="fr-FR" altLang="fr-FR" sz="2000" smtClean="0"/>
              <a:t>STADE 4 : responsabilisation de la hiérarchie dans la GRH</a:t>
            </a:r>
          </a:p>
          <a:p>
            <a:endParaRPr lang="fr-FR" altLang="fr-FR" sz="2000" smtClean="0"/>
          </a:p>
          <a:p>
            <a:r>
              <a:rPr lang="fr-FR" altLang="fr-FR" sz="2000" smtClean="0"/>
              <a:t>STADE 5 : développement des impacts et valeurs ajoutées de la GRH </a:t>
            </a:r>
            <a:r>
              <a:rPr lang="fr-CH" altLang="fr-FR" sz="2000" smtClean="0"/>
              <a:t>Value chain and deliverables, HR-results and scorecard, alignment</a:t>
            </a:r>
            <a:r>
              <a:rPr lang="fr-CH" altLang="fr-FR" smtClean="0"/>
              <a:t> </a:t>
            </a:r>
            <a:r>
              <a:rPr lang="fr-CH" altLang="fr-FR" sz="1600" smtClean="0"/>
              <a:t>(Ulrich and others, 1990, 1997, 2001…), </a:t>
            </a:r>
            <a:r>
              <a:rPr lang="fr-CH" altLang="fr-FR" sz="2000" smtClean="0"/>
              <a:t>Human capital</a:t>
            </a:r>
            <a:r>
              <a:rPr lang="fr-CH" altLang="fr-FR" smtClean="0"/>
              <a:t> </a:t>
            </a:r>
            <a:r>
              <a:rPr lang="fr-CH" altLang="fr-FR" sz="1600" smtClean="0"/>
              <a:t>(Baron, 2007, Mayo 2001, see also OPM, HCAAF, 2006)</a:t>
            </a:r>
            <a:endParaRPr lang="fr-FR" altLang="fr-FR" smtClean="0"/>
          </a:p>
        </p:txBody>
      </p:sp>
      <p:sp>
        <p:nvSpPr>
          <p:cNvPr id="12293" name="AutoShape 4"/>
          <p:cNvSpPr>
            <a:spLocks noChangeArrowheads="1"/>
          </p:cNvSpPr>
          <p:nvPr/>
        </p:nvSpPr>
        <p:spPr bwMode="auto">
          <a:xfrm>
            <a:off x="387350" y="1344613"/>
            <a:ext cx="901700" cy="1163637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12294" name="AutoShape 5"/>
          <p:cNvSpPr>
            <a:spLocks noChangeArrowheads="1"/>
          </p:cNvSpPr>
          <p:nvPr/>
        </p:nvSpPr>
        <p:spPr bwMode="auto">
          <a:xfrm>
            <a:off x="381000" y="2100263"/>
            <a:ext cx="901700" cy="1163637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12295" name="AutoShape 6"/>
          <p:cNvSpPr>
            <a:spLocks noChangeArrowheads="1"/>
          </p:cNvSpPr>
          <p:nvPr/>
        </p:nvSpPr>
        <p:spPr bwMode="auto">
          <a:xfrm>
            <a:off x="381000" y="2938463"/>
            <a:ext cx="901700" cy="1163637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280583" name="AutoShape 7"/>
          <p:cNvSpPr>
            <a:spLocks noChangeArrowheads="1"/>
          </p:cNvSpPr>
          <p:nvPr/>
        </p:nvSpPr>
        <p:spPr bwMode="auto">
          <a:xfrm>
            <a:off x="381000" y="3933825"/>
            <a:ext cx="901700" cy="1163638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12297" name="AutoShape 8"/>
          <p:cNvSpPr>
            <a:spLocks noChangeArrowheads="1"/>
          </p:cNvSpPr>
          <p:nvPr/>
        </p:nvSpPr>
        <p:spPr bwMode="auto">
          <a:xfrm>
            <a:off x="381000" y="4700588"/>
            <a:ext cx="901700" cy="1163637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12298" name="Espace réservé du numéro de diapositive 5"/>
          <p:cNvSpPr txBox="1">
            <a:spLocks/>
          </p:cNvSpPr>
          <p:nvPr/>
        </p:nvSpPr>
        <p:spPr bwMode="auto">
          <a:xfrm>
            <a:off x="6948488" y="61944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1E7332B9-E590-492C-9D69-A25284F8A163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9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1888" y="950913"/>
            <a:ext cx="7169150" cy="534987"/>
          </a:xfrm>
        </p:spPr>
        <p:txBody>
          <a:bodyPr/>
          <a:lstStyle/>
          <a:p>
            <a:r>
              <a:rPr lang="fr-CH" altLang="fr-FR" sz="2800" smtClean="0"/>
              <a:t>La GRH en soutien aux défis stratégiques</a:t>
            </a:r>
            <a:br>
              <a:rPr lang="fr-CH" altLang="fr-FR" sz="2800" smtClean="0"/>
            </a:br>
            <a:endParaRPr lang="fr-FR" altLang="fr-FR" sz="2800" smtClean="0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19200" y="2755900"/>
            <a:ext cx="1793875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altLang="fr-FR" sz="1600"/>
              <a:t>ACTIVITES ET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PROCESSUS DE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GRH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784600" y="2743200"/>
            <a:ext cx="168275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CH" altLang="fr-FR" sz="1600"/>
              <a:t>EFFETS DE LA </a:t>
            </a:r>
          </a:p>
          <a:p>
            <a:pPr algn="ctr">
              <a:lnSpc>
                <a:spcPct val="100000"/>
              </a:lnSpc>
            </a:pPr>
            <a:r>
              <a:rPr lang="fr-CH" altLang="fr-FR" sz="1600"/>
              <a:t>POLITIQUE DU</a:t>
            </a:r>
          </a:p>
          <a:p>
            <a:pPr algn="ctr">
              <a:lnSpc>
                <a:spcPct val="100000"/>
              </a:lnSpc>
            </a:pPr>
            <a:r>
              <a:rPr lang="fr-CH" altLang="fr-FR" sz="1600"/>
              <a:t>PERSONNEL</a:t>
            </a:r>
            <a:endParaRPr lang="fr-FR" altLang="fr-FR" sz="1600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819400" y="4800600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143000" y="4114800"/>
            <a:ext cx="1905000" cy="1524000"/>
          </a:xfrm>
          <a:prstGeom prst="ellipse">
            <a:avLst/>
          </a:prstGeom>
          <a:solidFill>
            <a:srgbClr val="FFFF99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fr-FR" altLang="fr-FR" sz="1600"/>
              <a:t>RESULTATS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OPERATIONNELS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GRH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3352800" y="1981200"/>
            <a:ext cx="0" cy="3581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5943600" y="1981200"/>
            <a:ext cx="0" cy="3581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502400" y="2743200"/>
            <a:ext cx="2233613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CH" altLang="fr-FR" sz="1600"/>
              <a:t>IMPACTS SUR </a:t>
            </a:r>
          </a:p>
          <a:p>
            <a:pPr algn="ctr">
              <a:lnSpc>
                <a:spcPct val="100000"/>
              </a:lnSpc>
            </a:pPr>
            <a:r>
              <a:rPr lang="fr-CH" altLang="fr-FR" sz="1600"/>
              <a:t>LES PRESTATIONS</a:t>
            </a:r>
          </a:p>
          <a:p>
            <a:pPr algn="ctr">
              <a:lnSpc>
                <a:spcPct val="100000"/>
              </a:lnSpc>
            </a:pPr>
            <a:r>
              <a:rPr lang="fr-CH" altLang="fr-FR" sz="1600"/>
              <a:t>AUX BENEFICIAIRES</a:t>
            </a:r>
            <a:endParaRPr lang="fr-FR" altLang="fr-FR" sz="1600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6248400" y="4114800"/>
            <a:ext cx="1905000" cy="1524000"/>
          </a:xfrm>
          <a:prstGeom prst="ellipse">
            <a:avLst/>
          </a:prstGeom>
          <a:solidFill>
            <a:srgbClr val="FFFF99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fr-FR" altLang="fr-FR" sz="1600"/>
              <a:t>RESULTATS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POUR LES</a:t>
            </a:r>
            <a:br>
              <a:rPr lang="fr-FR" altLang="fr-FR" sz="1600"/>
            </a:br>
            <a:r>
              <a:rPr lang="fr-FR" altLang="fr-FR" sz="1600"/>
              <a:t>ADMINISTRES</a:t>
            </a:r>
            <a:endParaRPr lang="fr-CH" altLang="fr-FR" sz="1600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5486400" y="4800600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1447800" y="1844675"/>
            <a:ext cx="4343400" cy="720725"/>
          </a:xfrm>
          <a:prstGeom prst="ellipse">
            <a:avLst/>
          </a:prstGeom>
          <a:solidFill>
            <a:srgbClr val="D9319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fr-CH" altLang="fr-FR" sz="1600">
                <a:solidFill>
                  <a:schemeClr val="bg1"/>
                </a:solidFill>
              </a:rPr>
              <a:t>POLITIQUE DU PERSONNEL</a:t>
            </a:r>
            <a:endParaRPr lang="fr-FR" altLang="fr-FR" sz="1600">
              <a:solidFill>
                <a:schemeClr val="bg1"/>
              </a:solidFill>
            </a:endParaRP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533400" y="2133600"/>
            <a:ext cx="685800" cy="2667000"/>
          </a:xfrm>
          <a:prstGeom prst="curvedRightArrow">
            <a:avLst>
              <a:gd name="adj1" fmla="val 77778"/>
              <a:gd name="adj2" fmla="val 155556"/>
              <a:gd name="adj3" fmla="val 33333"/>
            </a:avLst>
          </a:prstGeom>
          <a:solidFill>
            <a:srgbClr val="D9319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 flipV="1">
            <a:off x="5715000" y="1981200"/>
            <a:ext cx="838200" cy="2438400"/>
          </a:xfrm>
          <a:prstGeom prst="curvedLeftArrow">
            <a:avLst>
              <a:gd name="adj1" fmla="val 58182"/>
              <a:gd name="adj2" fmla="val 116364"/>
              <a:gd name="adj3" fmla="val 33333"/>
            </a:avLst>
          </a:prstGeom>
          <a:solidFill>
            <a:srgbClr val="D9319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3657600" y="4114800"/>
            <a:ext cx="1905000" cy="1524000"/>
          </a:xfrm>
          <a:prstGeom prst="ellipse">
            <a:avLst/>
          </a:prstGeom>
          <a:solidFill>
            <a:srgbClr val="FFFF66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fr-FR" altLang="fr-FR" sz="1600"/>
              <a:t>VALEUR AJOUTEE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« HUMAINE »</a:t>
            </a:r>
          </a:p>
        </p:txBody>
      </p:sp>
      <p:sp>
        <p:nvSpPr>
          <p:cNvPr id="13328" name="Oval 16"/>
          <p:cNvSpPr>
            <a:spLocks noChangeArrowheads="1"/>
          </p:cNvSpPr>
          <p:nvPr/>
        </p:nvSpPr>
        <p:spPr bwMode="auto">
          <a:xfrm>
            <a:off x="4716463" y="908050"/>
            <a:ext cx="4343400" cy="649288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fr-CH" altLang="fr-FR" sz="1600">
                <a:solidFill>
                  <a:schemeClr val="bg1"/>
                </a:solidFill>
              </a:rPr>
              <a:t>OBJECTIFS POLITIQUES</a:t>
            </a:r>
          </a:p>
          <a:p>
            <a:pPr algn="ctr">
              <a:lnSpc>
                <a:spcPct val="100000"/>
              </a:lnSpc>
            </a:pPr>
            <a:r>
              <a:rPr lang="fr-CH" altLang="fr-FR" sz="1600">
                <a:solidFill>
                  <a:schemeClr val="bg1"/>
                </a:solidFill>
              </a:rPr>
              <a:t>STRATEGIE/PROJETS</a:t>
            </a:r>
            <a:endParaRPr lang="fr-FR" altLang="fr-FR" sz="1600">
              <a:solidFill>
                <a:schemeClr val="bg1"/>
              </a:solidFill>
            </a:endParaRP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 flipV="1">
            <a:off x="8101013" y="1628775"/>
            <a:ext cx="838200" cy="2654300"/>
          </a:xfrm>
          <a:prstGeom prst="curvedLeftArrow">
            <a:avLst>
              <a:gd name="adj1" fmla="val 63333"/>
              <a:gd name="adj2" fmla="val 126667"/>
              <a:gd name="adj3" fmla="val 33333"/>
            </a:avLst>
          </a:prstGeom>
          <a:solidFill>
            <a:srgbClr val="037C0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 rot="2930307">
            <a:off x="3960019" y="584994"/>
            <a:ext cx="360363" cy="1152525"/>
          </a:xfrm>
          <a:prstGeom prst="curvedRightArrow">
            <a:avLst>
              <a:gd name="adj1" fmla="val 63965"/>
              <a:gd name="adj2" fmla="val 127929"/>
              <a:gd name="adj3" fmla="val 33333"/>
            </a:avLst>
          </a:prstGeom>
          <a:solidFill>
            <a:srgbClr val="037C0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827088" y="5805488"/>
            <a:ext cx="2328862" cy="4762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fr-CH" sz="1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Responsabilité principale</a:t>
            </a:r>
            <a:br>
              <a:rPr lang="fr-CH" sz="140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CH" sz="1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du service RH</a:t>
            </a:r>
            <a:endParaRPr lang="fr-FR" sz="14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6580" name="Text Box 20"/>
          <p:cNvSpPr txBox="1">
            <a:spLocks noChangeArrowheads="1"/>
          </p:cNvSpPr>
          <p:nvPr/>
        </p:nvSpPr>
        <p:spPr bwMode="auto">
          <a:xfrm>
            <a:off x="3492500" y="5832475"/>
            <a:ext cx="2328863" cy="4762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Responsabilité principale</a:t>
            </a:r>
            <a:b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de la hiérarchie</a:t>
            </a:r>
            <a:endParaRPr lang="fr-FR" sz="14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6581" name="Text Box 21"/>
          <p:cNvSpPr txBox="1">
            <a:spLocks noChangeArrowheads="1"/>
          </p:cNvSpPr>
          <p:nvPr/>
        </p:nvSpPr>
        <p:spPr bwMode="auto">
          <a:xfrm>
            <a:off x="6394450" y="5734050"/>
            <a:ext cx="2351088" cy="6746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Responsabilité principale</a:t>
            </a:r>
            <a:b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de la présidence / de la </a:t>
            </a:r>
            <a:b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CH" sz="1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direction générale</a:t>
            </a:r>
            <a:endParaRPr lang="fr-FR" sz="14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6582" name="Text Box 22"/>
          <p:cNvSpPr txBox="1">
            <a:spLocks noChangeArrowheads="1"/>
          </p:cNvSpPr>
          <p:nvPr/>
        </p:nvSpPr>
        <p:spPr bwMode="auto">
          <a:xfrm>
            <a:off x="1476375" y="3644900"/>
            <a:ext cx="1254125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CH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fr-CH" baseline="30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er</a:t>
            </a:r>
            <a:r>
              <a:rPr lang="fr-CH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niveau</a:t>
            </a:r>
            <a:endParaRPr lang="fr-FR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583" name="Text Box 23"/>
          <p:cNvSpPr txBox="1">
            <a:spLocks noChangeArrowheads="1"/>
          </p:cNvSpPr>
          <p:nvPr/>
        </p:nvSpPr>
        <p:spPr bwMode="auto">
          <a:xfrm>
            <a:off x="6588125" y="3573463"/>
            <a:ext cx="1568450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CH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3ème niveau</a:t>
            </a:r>
            <a:endParaRPr lang="fr-FR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584" name="Text Box 24"/>
          <p:cNvSpPr txBox="1">
            <a:spLocks noChangeArrowheads="1"/>
          </p:cNvSpPr>
          <p:nvPr/>
        </p:nvSpPr>
        <p:spPr bwMode="auto">
          <a:xfrm>
            <a:off x="3851275" y="3594100"/>
            <a:ext cx="1568450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57150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7145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2860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743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3200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657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4114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CH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2ème niveau</a:t>
            </a:r>
            <a:endParaRPr lang="fr-FR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37" name="Espace réservé du numéro de diapositive 5"/>
          <p:cNvSpPr txBox="1">
            <a:spLocks noGrp="1"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A432494C-03B9-4E63-878B-1F69D9660D18}" type="slidenum">
              <a:rPr lang="fr-FR" altLang="fr-FR" sz="1400" b="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10</a:t>
            </a:fld>
            <a:endParaRPr lang="fr-FR" altLang="fr-FR" sz="1400" b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60350"/>
            <a:ext cx="7035800" cy="782638"/>
          </a:xfrm>
        </p:spPr>
        <p:txBody>
          <a:bodyPr/>
          <a:lstStyle/>
          <a:p>
            <a:r>
              <a:rPr lang="fr-CH" altLang="fr-FR" sz="2400" smtClean="0"/>
              <a:t>Management des performances et intégration des objectifs de l’Etat</a:t>
            </a:r>
            <a:endParaRPr lang="fr-FR" altLang="fr-FR" sz="2400" smtClean="0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1219200" y="1277938"/>
            <a:ext cx="1143000" cy="9144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 sz="1500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 sz="1500"/>
              <a:t>individuels</a:t>
            </a:r>
            <a:endParaRPr lang="fr-FR" altLang="fr-FR" sz="1500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143000" y="2039938"/>
            <a:ext cx="1143000" cy="9144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 sz="1500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 sz="1500"/>
              <a:t>individuels</a:t>
            </a:r>
            <a:endParaRPr lang="fr-FR" altLang="fr-FR" sz="1500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1187450" y="2890838"/>
            <a:ext cx="1143000" cy="9144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 sz="1500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 sz="1500"/>
              <a:t>individuels</a:t>
            </a:r>
            <a:endParaRPr lang="fr-FR" altLang="fr-FR" sz="1500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1187450" y="3808413"/>
            <a:ext cx="1143000" cy="9144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 sz="1500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 sz="1500"/>
              <a:t>individuels</a:t>
            </a:r>
            <a:endParaRPr lang="fr-FR" altLang="fr-FR" sz="1500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187450" y="4745038"/>
            <a:ext cx="1143000" cy="9144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 sz="1500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 sz="1500"/>
              <a:t>individuels</a:t>
            </a:r>
            <a:endParaRPr lang="fr-FR" altLang="fr-FR" sz="1500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3276600" y="1811338"/>
            <a:ext cx="1600200" cy="1143000"/>
          </a:xfrm>
          <a:prstGeom prst="ellipse">
            <a:avLst/>
          </a:prstGeom>
          <a:solidFill>
            <a:srgbClr val="EAEC5E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/>
              <a:t>d’unités</a:t>
            </a:r>
            <a:endParaRPr lang="fr-FR" altLang="fr-FR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3200400" y="2725738"/>
            <a:ext cx="1600200" cy="1143000"/>
          </a:xfrm>
          <a:prstGeom prst="ellipse">
            <a:avLst/>
          </a:prstGeom>
          <a:solidFill>
            <a:srgbClr val="EAEC5E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/>
              <a:t>d’unités</a:t>
            </a:r>
            <a:endParaRPr lang="fr-FR" altLang="fr-FR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3200400" y="3792538"/>
            <a:ext cx="1600200" cy="1143000"/>
          </a:xfrm>
          <a:prstGeom prst="ellipse">
            <a:avLst/>
          </a:prstGeom>
          <a:solidFill>
            <a:srgbClr val="EAEC5E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/>
              <a:t>Objectifs</a:t>
            </a:r>
          </a:p>
          <a:p>
            <a:pPr algn="ctr" defTabSz="762000">
              <a:lnSpc>
                <a:spcPct val="100000"/>
              </a:lnSpc>
            </a:pPr>
            <a:r>
              <a:rPr lang="fr-CH" altLang="fr-FR"/>
              <a:t>d’unités</a:t>
            </a:r>
            <a:endParaRPr lang="fr-FR" altLang="fr-FR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5651500" y="2674938"/>
            <a:ext cx="1600200" cy="1079500"/>
          </a:xfrm>
          <a:prstGeom prst="ellipse">
            <a:avLst/>
          </a:prstGeom>
          <a:solidFill>
            <a:srgbClr val="FFCC66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/>
              <a:t>Objectifs de</a:t>
            </a:r>
            <a:br>
              <a:rPr lang="fr-CH" altLang="fr-FR"/>
            </a:br>
            <a:r>
              <a:rPr lang="fr-CH" altLang="fr-FR"/>
              <a:t>l’organisation</a:t>
            </a:r>
            <a:endParaRPr lang="fr-FR" altLang="fr-FR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5724525" y="3683000"/>
            <a:ext cx="1600200" cy="1079500"/>
          </a:xfrm>
          <a:prstGeom prst="ellipse">
            <a:avLst/>
          </a:prstGeom>
          <a:solidFill>
            <a:srgbClr val="FFCC66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CH" altLang="fr-FR"/>
              <a:t>Contrat ou </a:t>
            </a:r>
            <a:br>
              <a:rPr lang="fr-CH" altLang="fr-FR"/>
            </a:br>
            <a:r>
              <a:rPr lang="fr-CH" altLang="fr-FR"/>
              <a:t>mandat de</a:t>
            </a:r>
            <a:br>
              <a:rPr lang="fr-CH" altLang="fr-FR"/>
            </a:br>
            <a:r>
              <a:rPr lang="fr-CH" altLang="fr-FR"/>
              <a:t>prestations</a:t>
            </a:r>
            <a:endParaRPr lang="fr-FR" altLang="fr-FR"/>
          </a:p>
        </p:txBody>
      </p:sp>
      <p:sp>
        <p:nvSpPr>
          <p:cNvPr id="784397" name="Line 13"/>
          <p:cNvSpPr>
            <a:spLocks noChangeShapeType="1"/>
          </p:cNvSpPr>
          <p:nvPr/>
        </p:nvSpPr>
        <p:spPr bwMode="auto">
          <a:xfrm>
            <a:off x="1828800" y="1125538"/>
            <a:ext cx="662940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84398" name="Line 14"/>
          <p:cNvSpPr>
            <a:spLocks noChangeShapeType="1"/>
          </p:cNvSpPr>
          <p:nvPr/>
        </p:nvSpPr>
        <p:spPr bwMode="auto">
          <a:xfrm flipV="1">
            <a:off x="1828800" y="4478338"/>
            <a:ext cx="65532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7391400" y="3640138"/>
            <a:ext cx="60960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762000">
              <a:lnSpc>
                <a:spcPct val="100000"/>
              </a:lnSpc>
              <a:spcBef>
                <a:spcPct val="50000"/>
              </a:spcBef>
            </a:pPr>
            <a:endParaRPr lang="en-GB" altLang="fr-FR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7832725" y="3470275"/>
            <a:ext cx="984250" cy="835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762000">
              <a:lnSpc>
                <a:spcPct val="100000"/>
              </a:lnSpc>
            </a:pPr>
            <a:r>
              <a:rPr lang="fr-CH" altLang="fr-FR"/>
              <a:t>Finalité</a:t>
            </a:r>
          </a:p>
          <a:p>
            <a:pPr algn="r" defTabSz="762000">
              <a:lnSpc>
                <a:spcPct val="100000"/>
              </a:lnSpc>
            </a:pPr>
            <a:r>
              <a:rPr lang="fr-CH" altLang="fr-FR"/>
              <a:t>Raison</a:t>
            </a:r>
            <a:br>
              <a:rPr lang="fr-CH" altLang="fr-FR"/>
            </a:br>
            <a:r>
              <a:rPr lang="fr-CH" altLang="fr-FR"/>
              <a:t>d’être</a:t>
            </a:r>
            <a:endParaRPr lang="fr-FR" altLang="fr-FR"/>
          </a:p>
        </p:txBody>
      </p:sp>
      <p:sp>
        <p:nvSpPr>
          <p:cNvPr id="784401" name="AutoShape 17"/>
          <p:cNvSpPr>
            <a:spLocks noChangeArrowheads="1"/>
          </p:cNvSpPr>
          <p:nvPr/>
        </p:nvSpPr>
        <p:spPr bwMode="auto">
          <a:xfrm>
            <a:off x="2484438" y="3284538"/>
            <a:ext cx="647700" cy="576262"/>
          </a:xfrm>
          <a:prstGeom prst="leftRightArrow">
            <a:avLst>
              <a:gd name="adj1" fmla="val 50000"/>
              <a:gd name="adj2" fmla="val 2247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84402" name="AutoShape 18"/>
          <p:cNvSpPr>
            <a:spLocks noChangeArrowheads="1"/>
          </p:cNvSpPr>
          <p:nvPr/>
        </p:nvSpPr>
        <p:spPr bwMode="auto">
          <a:xfrm>
            <a:off x="4932363" y="3284538"/>
            <a:ext cx="647700" cy="576262"/>
          </a:xfrm>
          <a:prstGeom prst="leftRightArrow">
            <a:avLst>
              <a:gd name="adj1" fmla="val 50000"/>
              <a:gd name="adj2" fmla="val 2247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84403" name="Text Box 19"/>
          <p:cNvSpPr txBox="1">
            <a:spLocks noChangeArrowheads="1"/>
          </p:cNvSpPr>
          <p:nvPr/>
        </p:nvSpPr>
        <p:spPr bwMode="auto">
          <a:xfrm>
            <a:off x="4497388" y="5291138"/>
            <a:ext cx="3336925" cy="590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FR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Déploiement de la stratégie</a:t>
            </a:r>
          </a:p>
          <a:p>
            <a:pPr>
              <a:defRPr/>
            </a:pPr>
            <a:r>
              <a:rPr lang="fr-FR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fr-FR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 objectifs plus spécifiques</a:t>
            </a:r>
          </a:p>
        </p:txBody>
      </p:sp>
      <p:sp>
        <p:nvSpPr>
          <p:cNvPr id="1435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8025EE-FCA6-4E43-9841-CF72A2BFF773}" type="slidenum">
              <a:rPr lang="fr-FR" altLang="fr-FR" smtClean="0"/>
              <a:pPr/>
              <a:t>11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650" y="2276475"/>
            <a:ext cx="7920038" cy="1362075"/>
          </a:xfrm>
        </p:spPr>
        <p:txBody>
          <a:bodyPr/>
          <a:lstStyle/>
          <a:p>
            <a:pPr eaLnBrk="1" hangingPunct="1">
              <a:defRPr/>
            </a:pPr>
            <a:r>
              <a:rPr lang="fr-CH" cap="none" dirty="0" smtClean="0"/>
              <a:t>Processus essentiels de GRH dans les organisations publiques, en lien avec l’évaluation de la performance </a:t>
            </a:r>
            <a:endParaRPr lang="fr-CH" dirty="0" smtClean="0"/>
          </a:p>
        </p:txBody>
      </p:sp>
      <p:sp>
        <p:nvSpPr>
          <p:cNvPr id="15363" name="Espace réservé du numéro de diapositive 5"/>
          <p:cNvSpPr txBox="1">
            <a:spLocks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3C4E2DB7-0B0D-40E7-B6A4-0241F21E84AB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12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5F6C7AC-7360-4088-AE01-479841710E76}" type="slidenum">
              <a:rPr lang="fr-FR" altLang="fr-FR" b="0" smtClean="0"/>
              <a:pPr/>
              <a:t>13</a:t>
            </a:fld>
            <a:endParaRPr lang="fr-FR" altLang="fr-FR" b="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mtClean="0"/>
              <a:t>Oublier les recette simplistes</a:t>
            </a:r>
            <a:br>
              <a:rPr lang="fr-CH" altLang="fr-FR" smtClean="0"/>
            </a:br>
            <a:r>
              <a:rPr lang="fr-CH" altLang="fr-FR" smtClean="0"/>
              <a:t>... Le « prêt-à-porter » en GRH.. ?!</a:t>
            </a:r>
            <a:endParaRPr lang="fr-FR" altLang="fr-FR" smtClean="0"/>
          </a:p>
        </p:txBody>
      </p:sp>
      <p:grpSp>
        <p:nvGrpSpPr>
          <p:cNvPr id="16388" name="Group 3"/>
          <p:cNvGrpSpPr>
            <a:grpSpLocks/>
          </p:cNvGrpSpPr>
          <p:nvPr/>
        </p:nvGrpSpPr>
        <p:grpSpPr bwMode="auto">
          <a:xfrm>
            <a:off x="1692275" y="1628775"/>
            <a:ext cx="5400675" cy="4752975"/>
            <a:chOff x="1202" y="799"/>
            <a:chExt cx="3402" cy="2994"/>
          </a:xfrm>
        </p:grpSpPr>
        <p:pic>
          <p:nvPicPr>
            <p:cNvPr id="16389" name="Picture 4" descr="tealady(nowords)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02" y="799"/>
              <a:ext cx="3402" cy="29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0" name="Text Box 5"/>
            <p:cNvSpPr txBox="1">
              <a:spLocks noChangeArrowheads="1"/>
            </p:cNvSpPr>
            <p:nvPr/>
          </p:nvSpPr>
          <p:spPr bwMode="auto">
            <a:xfrm rot="-477909">
              <a:off x="1610" y="1026"/>
              <a:ext cx="1268" cy="11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endParaRPr lang="en-GB" altLang="fr-FR" sz="1600" i="1">
                <a:solidFill>
                  <a:srgbClr val="004D75"/>
                </a:solidFill>
                <a:latin typeface="Comic Sans MS" pitchFamily="66" charset="0"/>
                <a:cs typeface="Arial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GB" altLang="fr-FR" sz="1600" i="1">
                  <a:solidFill>
                    <a:srgbClr val="004D75"/>
                  </a:solidFill>
                  <a:latin typeface="Century Gothic" pitchFamily="34" charset="0"/>
                  <a:cs typeface="Arial" pitchFamily="34" charset="0"/>
                </a:rPr>
                <a:t>Drinks, Rolls, Buns </a:t>
              </a:r>
            </a:p>
            <a:p>
              <a:pPr algn="ctr">
                <a:lnSpc>
                  <a:spcPct val="100000"/>
                </a:lnSpc>
              </a:pPr>
              <a:r>
                <a:rPr lang="en-GB" altLang="fr-FR" sz="1600" i="1">
                  <a:solidFill>
                    <a:srgbClr val="004D75"/>
                  </a:solidFill>
                  <a:latin typeface="Century Gothic" pitchFamily="34" charset="0"/>
                  <a:cs typeface="Arial" pitchFamily="34" charset="0"/>
                </a:rPr>
                <a:t>HR strategies</a:t>
              </a:r>
            </a:p>
            <a:p>
              <a:pPr algn="ctr">
                <a:lnSpc>
                  <a:spcPct val="100000"/>
                </a:lnSpc>
              </a:pPr>
              <a:r>
                <a:rPr lang="en-GB" altLang="fr-FR" sz="1600" i="1">
                  <a:solidFill>
                    <a:srgbClr val="004D75"/>
                  </a:solidFill>
                  <a:latin typeface="Century Gothic" pitchFamily="34" charset="0"/>
                  <a:cs typeface="Arial" pitchFamily="34" charset="0"/>
                </a:rPr>
                <a:t> Counselling Services </a:t>
              </a: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endParaRPr lang="en-GB" altLang="fr-FR" sz="2000" i="1">
                <a:solidFill>
                  <a:srgbClr val="004D75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fr-FR" smtClean="0"/>
              <a:t>La double finalité de la GRH publique</a:t>
            </a:r>
          </a:p>
        </p:txBody>
      </p:sp>
      <p:sp>
        <p:nvSpPr>
          <p:cNvPr id="17411" name="Freeform 4"/>
          <p:cNvSpPr>
            <a:spLocks/>
          </p:cNvSpPr>
          <p:nvPr/>
        </p:nvSpPr>
        <p:spPr bwMode="auto">
          <a:xfrm>
            <a:off x="4830763" y="2581275"/>
            <a:ext cx="2017712" cy="801688"/>
          </a:xfrm>
          <a:custGeom>
            <a:avLst/>
            <a:gdLst>
              <a:gd name="T0" fmla="*/ 2147483647 w 1271"/>
              <a:gd name="T1" fmla="*/ 2147483647 h 505"/>
              <a:gd name="T2" fmla="*/ 2147483647 w 1271"/>
              <a:gd name="T3" fmla="*/ 2147483647 h 505"/>
              <a:gd name="T4" fmla="*/ 2147483647 w 1271"/>
              <a:gd name="T5" fmla="*/ 2147483647 h 505"/>
              <a:gd name="T6" fmla="*/ 2147483647 w 1271"/>
              <a:gd name="T7" fmla="*/ 2147483647 h 505"/>
              <a:gd name="T8" fmla="*/ 2147483647 w 1271"/>
              <a:gd name="T9" fmla="*/ 2147483647 h 505"/>
              <a:gd name="T10" fmla="*/ 2147483647 w 1271"/>
              <a:gd name="T11" fmla="*/ 2147483647 h 505"/>
              <a:gd name="T12" fmla="*/ 2147483647 w 1271"/>
              <a:gd name="T13" fmla="*/ 2147483647 h 505"/>
              <a:gd name="T14" fmla="*/ 2147483647 w 1271"/>
              <a:gd name="T15" fmla="*/ 2147483647 h 505"/>
              <a:gd name="T16" fmla="*/ 2147483647 w 1271"/>
              <a:gd name="T17" fmla="*/ 2147483647 h 505"/>
              <a:gd name="T18" fmla="*/ 2147483647 w 1271"/>
              <a:gd name="T19" fmla="*/ 2147483647 h 505"/>
              <a:gd name="T20" fmla="*/ 2147483647 w 1271"/>
              <a:gd name="T21" fmla="*/ 2147483647 h 505"/>
              <a:gd name="T22" fmla="*/ 0 w 1271"/>
              <a:gd name="T23" fmla="*/ 2147483647 h 505"/>
              <a:gd name="T24" fmla="*/ 2147483647 w 1271"/>
              <a:gd name="T25" fmla="*/ 2147483647 h 505"/>
              <a:gd name="T26" fmla="*/ 2147483647 w 1271"/>
              <a:gd name="T27" fmla="*/ 2147483647 h 505"/>
              <a:gd name="T28" fmla="*/ 2147483647 w 1271"/>
              <a:gd name="T29" fmla="*/ 2147483647 h 505"/>
              <a:gd name="T30" fmla="*/ 2147483647 w 1271"/>
              <a:gd name="T31" fmla="*/ 2147483647 h 505"/>
              <a:gd name="T32" fmla="*/ 2147483647 w 1271"/>
              <a:gd name="T33" fmla="*/ 2147483647 h 505"/>
              <a:gd name="T34" fmla="*/ 2147483647 w 1271"/>
              <a:gd name="T35" fmla="*/ 2147483647 h 505"/>
              <a:gd name="T36" fmla="*/ 2147483647 w 1271"/>
              <a:gd name="T37" fmla="*/ 2147483647 h 505"/>
              <a:gd name="T38" fmla="*/ 2147483647 w 1271"/>
              <a:gd name="T39" fmla="*/ 2147483647 h 505"/>
              <a:gd name="T40" fmla="*/ 2147483647 w 1271"/>
              <a:gd name="T41" fmla="*/ 2147483647 h 505"/>
              <a:gd name="T42" fmla="*/ 2147483647 w 1271"/>
              <a:gd name="T43" fmla="*/ 2147483647 h 505"/>
              <a:gd name="T44" fmla="*/ 2147483647 w 1271"/>
              <a:gd name="T45" fmla="*/ 2147483647 h 505"/>
              <a:gd name="T46" fmla="*/ 2147483647 w 1271"/>
              <a:gd name="T47" fmla="*/ 2147483647 h 505"/>
              <a:gd name="T48" fmla="*/ 2147483647 w 1271"/>
              <a:gd name="T49" fmla="*/ 2147483647 h 505"/>
              <a:gd name="T50" fmla="*/ 2147483647 w 1271"/>
              <a:gd name="T51" fmla="*/ 2147483647 h 505"/>
              <a:gd name="T52" fmla="*/ 2147483647 w 1271"/>
              <a:gd name="T53" fmla="*/ 2147483647 h 505"/>
              <a:gd name="T54" fmla="*/ 2147483647 w 1271"/>
              <a:gd name="T55" fmla="*/ 2147483647 h 505"/>
              <a:gd name="T56" fmla="*/ 2147483647 w 1271"/>
              <a:gd name="T57" fmla="*/ 2147483647 h 505"/>
              <a:gd name="T58" fmla="*/ 2147483647 w 1271"/>
              <a:gd name="T59" fmla="*/ 2147483647 h 505"/>
              <a:gd name="T60" fmla="*/ 2147483647 w 1271"/>
              <a:gd name="T61" fmla="*/ 2147483647 h 505"/>
              <a:gd name="T62" fmla="*/ 2147483647 w 1271"/>
              <a:gd name="T63" fmla="*/ 2147483647 h 505"/>
              <a:gd name="T64" fmla="*/ 2147483647 w 1271"/>
              <a:gd name="T65" fmla="*/ 2147483647 h 505"/>
              <a:gd name="T66" fmla="*/ 2147483647 w 1271"/>
              <a:gd name="T67" fmla="*/ 2147483647 h 505"/>
              <a:gd name="T68" fmla="*/ 2147483647 w 1271"/>
              <a:gd name="T69" fmla="*/ 2147483647 h 505"/>
              <a:gd name="T70" fmla="*/ 2147483647 w 1271"/>
              <a:gd name="T71" fmla="*/ 2147483647 h 505"/>
              <a:gd name="T72" fmla="*/ 2147483647 w 1271"/>
              <a:gd name="T73" fmla="*/ 2147483647 h 505"/>
              <a:gd name="T74" fmla="*/ 2147483647 w 1271"/>
              <a:gd name="T75" fmla="*/ 2147483647 h 505"/>
              <a:gd name="T76" fmla="*/ 2147483647 w 1271"/>
              <a:gd name="T77" fmla="*/ 2147483647 h 505"/>
              <a:gd name="T78" fmla="*/ 2147483647 w 1271"/>
              <a:gd name="T79" fmla="*/ 2147483647 h 505"/>
              <a:gd name="T80" fmla="*/ 2147483647 w 1271"/>
              <a:gd name="T81" fmla="*/ 2147483647 h 505"/>
              <a:gd name="T82" fmla="*/ 2147483647 w 1271"/>
              <a:gd name="T83" fmla="*/ 2147483647 h 505"/>
              <a:gd name="T84" fmla="*/ 2147483647 w 1271"/>
              <a:gd name="T85" fmla="*/ 2147483647 h 505"/>
              <a:gd name="T86" fmla="*/ 2147483647 w 1271"/>
              <a:gd name="T87" fmla="*/ 2147483647 h 505"/>
              <a:gd name="T88" fmla="*/ 2147483647 w 1271"/>
              <a:gd name="T89" fmla="*/ 2147483647 h 505"/>
              <a:gd name="T90" fmla="*/ 2147483647 w 1271"/>
              <a:gd name="T91" fmla="*/ 2147483647 h 505"/>
              <a:gd name="T92" fmla="*/ 2147483647 w 1271"/>
              <a:gd name="T93" fmla="*/ 0 h 50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71"/>
              <a:gd name="T142" fmla="*/ 0 h 505"/>
              <a:gd name="T143" fmla="*/ 1271 w 1271"/>
              <a:gd name="T144" fmla="*/ 505 h 50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71" h="505">
                <a:moveTo>
                  <a:pt x="56" y="0"/>
                </a:moveTo>
                <a:lnTo>
                  <a:pt x="47" y="0"/>
                </a:lnTo>
                <a:lnTo>
                  <a:pt x="46" y="1"/>
                </a:lnTo>
                <a:lnTo>
                  <a:pt x="39" y="1"/>
                </a:lnTo>
                <a:lnTo>
                  <a:pt x="38" y="4"/>
                </a:lnTo>
                <a:lnTo>
                  <a:pt x="34" y="4"/>
                </a:lnTo>
                <a:lnTo>
                  <a:pt x="34" y="5"/>
                </a:lnTo>
                <a:lnTo>
                  <a:pt x="31" y="5"/>
                </a:lnTo>
                <a:lnTo>
                  <a:pt x="31" y="6"/>
                </a:lnTo>
                <a:lnTo>
                  <a:pt x="29" y="6"/>
                </a:lnTo>
                <a:lnTo>
                  <a:pt x="28" y="7"/>
                </a:lnTo>
                <a:lnTo>
                  <a:pt x="25" y="7"/>
                </a:lnTo>
                <a:lnTo>
                  <a:pt x="25" y="10"/>
                </a:lnTo>
                <a:lnTo>
                  <a:pt x="23" y="10"/>
                </a:lnTo>
                <a:lnTo>
                  <a:pt x="23" y="11"/>
                </a:lnTo>
                <a:lnTo>
                  <a:pt x="21" y="11"/>
                </a:lnTo>
                <a:lnTo>
                  <a:pt x="21" y="12"/>
                </a:lnTo>
                <a:lnTo>
                  <a:pt x="20" y="12"/>
                </a:lnTo>
                <a:lnTo>
                  <a:pt x="13" y="20"/>
                </a:lnTo>
                <a:lnTo>
                  <a:pt x="13" y="21"/>
                </a:lnTo>
                <a:lnTo>
                  <a:pt x="12" y="21"/>
                </a:lnTo>
                <a:lnTo>
                  <a:pt x="12" y="22"/>
                </a:lnTo>
                <a:lnTo>
                  <a:pt x="10" y="22"/>
                </a:lnTo>
                <a:lnTo>
                  <a:pt x="10" y="24"/>
                </a:lnTo>
                <a:lnTo>
                  <a:pt x="8" y="24"/>
                </a:lnTo>
                <a:lnTo>
                  <a:pt x="8" y="27"/>
                </a:lnTo>
                <a:lnTo>
                  <a:pt x="7" y="29"/>
                </a:lnTo>
                <a:lnTo>
                  <a:pt x="7" y="31"/>
                </a:lnTo>
                <a:lnTo>
                  <a:pt x="5" y="31"/>
                </a:lnTo>
                <a:lnTo>
                  <a:pt x="5" y="34"/>
                </a:lnTo>
                <a:lnTo>
                  <a:pt x="3" y="34"/>
                </a:lnTo>
                <a:lnTo>
                  <a:pt x="3" y="37"/>
                </a:lnTo>
                <a:lnTo>
                  <a:pt x="2" y="39"/>
                </a:lnTo>
                <a:lnTo>
                  <a:pt x="2" y="45"/>
                </a:lnTo>
                <a:lnTo>
                  <a:pt x="0" y="46"/>
                </a:lnTo>
                <a:lnTo>
                  <a:pt x="0" y="56"/>
                </a:lnTo>
                <a:lnTo>
                  <a:pt x="0" y="456"/>
                </a:lnTo>
                <a:lnTo>
                  <a:pt x="2" y="459"/>
                </a:lnTo>
                <a:lnTo>
                  <a:pt x="2" y="465"/>
                </a:lnTo>
                <a:lnTo>
                  <a:pt x="3" y="466"/>
                </a:lnTo>
                <a:lnTo>
                  <a:pt x="3" y="470"/>
                </a:lnTo>
                <a:lnTo>
                  <a:pt x="5" y="470"/>
                </a:lnTo>
                <a:lnTo>
                  <a:pt x="5" y="473"/>
                </a:lnTo>
                <a:lnTo>
                  <a:pt x="7" y="473"/>
                </a:lnTo>
                <a:lnTo>
                  <a:pt x="7" y="475"/>
                </a:lnTo>
                <a:lnTo>
                  <a:pt x="8" y="476"/>
                </a:lnTo>
                <a:lnTo>
                  <a:pt x="8" y="480"/>
                </a:lnTo>
                <a:lnTo>
                  <a:pt x="10" y="480"/>
                </a:lnTo>
                <a:lnTo>
                  <a:pt x="10" y="481"/>
                </a:lnTo>
                <a:lnTo>
                  <a:pt x="12" y="481"/>
                </a:lnTo>
                <a:lnTo>
                  <a:pt x="12" y="483"/>
                </a:lnTo>
                <a:lnTo>
                  <a:pt x="13" y="483"/>
                </a:lnTo>
                <a:lnTo>
                  <a:pt x="13" y="484"/>
                </a:lnTo>
                <a:lnTo>
                  <a:pt x="20" y="491"/>
                </a:lnTo>
                <a:lnTo>
                  <a:pt x="21" y="491"/>
                </a:lnTo>
                <a:lnTo>
                  <a:pt x="21" y="492"/>
                </a:lnTo>
                <a:lnTo>
                  <a:pt x="23" y="492"/>
                </a:lnTo>
                <a:lnTo>
                  <a:pt x="23" y="494"/>
                </a:lnTo>
                <a:lnTo>
                  <a:pt x="25" y="494"/>
                </a:lnTo>
                <a:lnTo>
                  <a:pt x="25" y="495"/>
                </a:lnTo>
                <a:lnTo>
                  <a:pt x="28" y="495"/>
                </a:lnTo>
                <a:lnTo>
                  <a:pt x="29" y="497"/>
                </a:lnTo>
                <a:lnTo>
                  <a:pt x="31" y="497"/>
                </a:lnTo>
                <a:lnTo>
                  <a:pt x="31" y="499"/>
                </a:lnTo>
                <a:lnTo>
                  <a:pt x="34" y="499"/>
                </a:lnTo>
                <a:lnTo>
                  <a:pt x="34" y="500"/>
                </a:lnTo>
                <a:lnTo>
                  <a:pt x="38" y="500"/>
                </a:lnTo>
                <a:lnTo>
                  <a:pt x="39" y="502"/>
                </a:lnTo>
                <a:lnTo>
                  <a:pt x="46" y="502"/>
                </a:lnTo>
                <a:lnTo>
                  <a:pt x="47" y="504"/>
                </a:lnTo>
                <a:lnTo>
                  <a:pt x="56" y="504"/>
                </a:lnTo>
                <a:lnTo>
                  <a:pt x="1223" y="504"/>
                </a:lnTo>
                <a:lnTo>
                  <a:pt x="1225" y="502"/>
                </a:lnTo>
                <a:lnTo>
                  <a:pt x="1231" y="502"/>
                </a:lnTo>
                <a:lnTo>
                  <a:pt x="1233" y="500"/>
                </a:lnTo>
                <a:lnTo>
                  <a:pt x="1236" y="500"/>
                </a:lnTo>
                <a:lnTo>
                  <a:pt x="1236" y="499"/>
                </a:lnTo>
                <a:lnTo>
                  <a:pt x="1239" y="499"/>
                </a:lnTo>
                <a:lnTo>
                  <a:pt x="1239" y="497"/>
                </a:lnTo>
                <a:lnTo>
                  <a:pt x="1241" y="497"/>
                </a:lnTo>
                <a:lnTo>
                  <a:pt x="1243" y="495"/>
                </a:lnTo>
                <a:lnTo>
                  <a:pt x="1246" y="495"/>
                </a:lnTo>
                <a:lnTo>
                  <a:pt x="1246" y="494"/>
                </a:lnTo>
                <a:lnTo>
                  <a:pt x="1248" y="494"/>
                </a:lnTo>
                <a:lnTo>
                  <a:pt x="1248" y="492"/>
                </a:lnTo>
                <a:lnTo>
                  <a:pt x="1249" y="492"/>
                </a:lnTo>
                <a:lnTo>
                  <a:pt x="1249" y="491"/>
                </a:lnTo>
                <a:lnTo>
                  <a:pt x="1251" y="491"/>
                </a:lnTo>
                <a:lnTo>
                  <a:pt x="1257" y="484"/>
                </a:lnTo>
                <a:lnTo>
                  <a:pt x="1257" y="483"/>
                </a:lnTo>
                <a:lnTo>
                  <a:pt x="1259" y="483"/>
                </a:lnTo>
                <a:lnTo>
                  <a:pt x="1259" y="481"/>
                </a:lnTo>
                <a:lnTo>
                  <a:pt x="1261" y="481"/>
                </a:lnTo>
                <a:lnTo>
                  <a:pt x="1261" y="480"/>
                </a:lnTo>
                <a:lnTo>
                  <a:pt x="1262" y="480"/>
                </a:lnTo>
                <a:lnTo>
                  <a:pt x="1262" y="476"/>
                </a:lnTo>
                <a:lnTo>
                  <a:pt x="1264" y="475"/>
                </a:lnTo>
                <a:lnTo>
                  <a:pt x="1264" y="473"/>
                </a:lnTo>
                <a:lnTo>
                  <a:pt x="1266" y="473"/>
                </a:lnTo>
                <a:lnTo>
                  <a:pt x="1266" y="470"/>
                </a:lnTo>
                <a:lnTo>
                  <a:pt x="1267" y="470"/>
                </a:lnTo>
                <a:lnTo>
                  <a:pt x="1267" y="466"/>
                </a:lnTo>
                <a:lnTo>
                  <a:pt x="1269" y="465"/>
                </a:lnTo>
                <a:lnTo>
                  <a:pt x="1269" y="459"/>
                </a:lnTo>
                <a:lnTo>
                  <a:pt x="1270" y="456"/>
                </a:lnTo>
                <a:lnTo>
                  <a:pt x="1270" y="447"/>
                </a:lnTo>
                <a:lnTo>
                  <a:pt x="1270" y="46"/>
                </a:lnTo>
                <a:lnTo>
                  <a:pt x="1269" y="45"/>
                </a:lnTo>
                <a:lnTo>
                  <a:pt x="1269" y="39"/>
                </a:lnTo>
                <a:lnTo>
                  <a:pt x="1267" y="37"/>
                </a:lnTo>
                <a:lnTo>
                  <a:pt x="1267" y="34"/>
                </a:lnTo>
                <a:lnTo>
                  <a:pt x="1266" y="34"/>
                </a:lnTo>
                <a:lnTo>
                  <a:pt x="1266" y="31"/>
                </a:lnTo>
                <a:lnTo>
                  <a:pt x="1264" y="31"/>
                </a:lnTo>
                <a:lnTo>
                  <a:pt x="1264" y="29"/>
                </a:lnTo>
                <a:lnTo>
                  <a:pt x="1262" y="27"/>
                </a:lnTo>
                <a:lnTo>
                  <a:pt x="1262" y="24"/>
                </a:lnTo>
                <a:lnTo>
                  <a:pt x="1261" y="24"/>
                </a:lnTo>
                <a:lnTo>
                  <a:pt x="1261" y="22"/>
                </a:lnTo>
                <a:lnTo>
                  <a:pt x="1259" y="22"/>
                </a:lnTo>
                <a:lnTo>
                  <a:pt x="1259" y="21"/>
                </a:lnTo>
                <a:lnTo>
                  <a:pt x="1257" y="21"/>
                </a:lnTo>
                <a:lnTo>
                  <a:pt x="1257" y="20"/>
                </a:lnTo>
                <a:lnTo>
                  <a:pt x="1251" y="12"/>
                </a:lnTo>
                <a:lnTo>
                  <a:pt x="1249" y="12"/>
                </a:lnTo>
                <a:lnTo>
                  <a:pt x="1249" y="11"/>
                </a:lnTo>
                <a:lnTo>
                  <a:pt x="1248" y="11"/>
                </a:lnTo>
                <a:lnTo>
                  <a:pt x="1248" y="10"/>
                </a:lnTo>
                <a:lnTo>
                  <a:pt x="1246" y="10"/>
                </a:lnTo>
                <a:lnTo>
                  <a:pt x="1246" y="7"/>
                </a:lnTo>
                <a:lnTo>
                  <a:pt x="1243" y="7"/>
                </a:lnTo>
                <a:lnTo>
                  <a:pt x="1241" y="6"/>
                </a:lnTo>
                <a:lnTo>
                  <a:pt x="1239" y="6"/>
                </a:lnTo>
                <a:lnTo>
                  <a:pt x="1239" y="5"/>
                </a:lnTo>
                <a:lnTo>
                  <a:pt x="1236" y="5"/>
                </a:lnTo>
                <a:lnTo>
                  <a:pt x="1236" y="4"/>
                </a:lnTo>
                <a:lnTo>
                  <a:pt x="1233" y="4"/>
                </a:lnTo>
                <a:lnTo>
                  <a:pt x="1231" y="1"/>
                </a:lnTo>
                <a:lnTo>
                  <a:pt x="1225" y="1"/>
                </a:lnTo>
                <a:lnTo>
                  <a:pt x="1223" y="0"/>
                </a:lnTo>
                <a:lnTo>
                  <a:pt x="56" y="0"/>
                </a:lnTo>
              </a:path>
            </a:pathLst>
          </a:custGeom>
          <a:solidFill>
            <a:srgbClr val="FF7359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2" name="Freeform 5"/>
          <p:cNvSpPr>
            <a:spLocks/>
          </p:cNvSpPr>
          <p:nvPr/>
        </p:nvSpPr>
        <p:spPr bwMode="auto">
          <a:xfrm>
            <a:off x="2416175" y="2528888"/>
            <a:ext cx="2111375" cy="825500"/>
          </a:xfrm>
          <a:custGeom>
            <a:avLst/>
            <a:gdLst>
              <a:gd name="T0" fmla="*/ 2147483647 w 1330"/>
              <a:gd name="T1" fmla="*/ 2147483647 h 520"/>
              <a:gd name="T2" fmla="*/ 2147483647 w 1330"/>
              <a:gd name="T3" fmla="*/ 2147483647 h 520"/>
              <a:gd name="T4" fmla="*/ 2147483647 w 1330"/>
              <a:gd name="T5" fmla="*/ 2147483647 h 520"/>
              <a:gd name="T6" fmla="*/ 2147483647 w 1330"/>
              <a:gd name="T7" fmla="*/ 2147483647 h 520"/>
              <a:gd name="T8" fmla="*/ 2147483647 w 1330"/>
              <a:gd name="T9" fmla="*/ 2147483647 h 520"/>
              <a:gd name="T10" fmla="*/ 2147483647 w 1330"/>
              <a:gd name="T11" fmla="*/ 2147483647 h 520"/>
              <a:gd name="T12" fmla="*/ 2147483647 w 1330"/>
              <a:gd name="T13" fmla="*/ 2147483647 h 520"/>
              <a:gd name="T14" fmla="*/ 2147483647 w 1330"/>
              <a:gd name="T15" fmla="*/ 2147483647 h 520"/>
              <a:gd name="T16" fmla="*/ 2147483647 w 1330"/>
              <a:gd name="T17" fmla="*/ 2147483647 h 520"/>
              <a:gd name="T18" fmla="*/ 2147483647 w 1330"/>
              <a:gd name="T19" fmla="*/ 2147483647 h 520"/>
              <a:gd name="T20" fmla="*/ 2147483647 w 1330"/>
              <a:gd name="T21" fmla="*/ 2147483647 h 520"/>
              <a:gd name="T22" fmla="*/ 0 w 1330"/>
              <a:gd name="T23" fmla="*/ 2147483647 h 520"/>
              <a:gd name="T24" fmla="*/ 2147483647 w 1330"/>
              <a:gd name="T25" fmla="*/ 2147483647 h 520"/>
              <a:gd name="T26" fmla="*/ 2147483647 w 1330"/>
              <a:gd name="T27" fmla="*/ 2147483647 h 520"/>
              <a:gd name="T28" fmla="*/ 2147483647 w 1330"/>
              <a:gd name="T29" fmla="*/ 2147483647 h 520"/>
              <a:gd name="T30" fmla="*/ 2147483647 w 1330"/>
              <a:gd name="T31" fmla="*/ 2147483647 h 520"/>
              <a:gd name="T32" fmla="*/ 2147483647 w 1330"/>
              <a:gd name="T33" fmla="*/ 2147483647 h 520"/>
              <a:gd name="T34" fmla="*/ 2147483647 w 1330"/>
              <a:gd name="T35" fmla="*/ 2147483647 h 520"/>
              <a:gd name="T36" fmla="*/ 2147483647 w 1330"/>
              <a:gd name="T37" fmla="*/ 2147483647 h 520"/>
              <a:gd name="T38" fmla="*/ 2147483647 w 1330"/>
              <a:gd name="T39" fmla="*/ 2147483647 h 520"/>
              <a:gd name="T40" fmla="*/ 2147483647 w 1330"/>
              <a:gd name="T41" fmla="*/ 2147483647 h 520"/>
              <a:gd name="T42" fmla="*/ 2147483647 w 1330"/>
              <a:gd name="T43" fmla="*/ 2147483647 h 520"/>
              <a:gd name="T44" fmla="*/ 2147483647 w 1330"/>
              <a:gd name="T45" fmla="*/ 2147483647 h 520"/>
              <a:gd name="T46" fmla="*/ 2147483647 w 1330"/>
              <a:gd name="T47" fmla="*/ 2147483647 h 520"/>
              <a:gd name="T48" fmla="*/ 2147483647 w 1330"/>
              <a:gd name="T49" fmla="*/ 2147483647 h 520"/>
              <a:gd name="T50" fmla="*/ 2147483647 w 1330"/>
              <a:gd name="T51" fmla="*/ 2147483647 h 520"/>
              <a:gd name="T52" fmla="*/ 2147483647 w 1330"/>
              <a:gd name="T53" fmla="*/ 2147483647 h 520"/>
              <a:gd name="T54" fmla="*/ 2147483647 w 1330"/>
              <a:gd name="T55" fmla="*/ 2147483647 h 520"/>
              <a:gd name="T56" fmla="*/ 2147483647 w 1330"/>
              <a:gd name="T57" fmla="*/ 2147483647 h 520"/>
              <a:gd name="T58" fmla="*/ 2147483647 w 1330"/>
              <a:gd name="T59" fmla="*/ 2147483647 h 520"/>
              <a:gd name="T60" fmla="*/ 2147483647 w 1330"/>
              <a:gd name="T61" fmla="*/ 2147483647 h 520"/>
              <a:gd name="T62" fmla="*/ 2147483647 w 1330"/>
              <a:gd name="T63" fmla="*/ 2147483647 h 520"/>
              <a:gd name="T64" fmla="*/ 2147483647 w 1330"/>
              <a:gd name="T65" fmla="*/ 2147483647 h 520"/>
              <a:gd name="T66" fmla="*/ 2147483647 w 1330"/>
              <a:gd name="T67" fmla="*/ 2147483647 h 520"/>
              <a:gd name="T68" fmla="*/ 2147483647 w 1330"/>
              <a:gd name="T69" fmla="*/ 2147483647 h 520"/>
              <a:gd name="T70" fmla="*/ 2147483647 w 1330"/>
              <a:gd name="T71" fmla="*/ 2147483647 h 520"/>
              <a:gd name="T72" fmla="*/ 2147483647 w 1330"/>
              <a:gd name="T73" fmla="*/ 2147483647 h 520"/>
              <a:gd name="T74" fmla="*/ 2147483647 w 1330"/>
              <a:gd name="T75" fmla="*/ 2147483647 h 520"/>
              <a:gd name="T76" fmla="*/ 2147483647 w 1330"/>
              <a:gd name="T77" fmla="*/ 2147483647 h 520"/>
              <a:gd name="T78" fmla="*/ 2147483647 w 1330"/>
              <a:gd name="T79" fmla="*/ 2147483647 h 520"/>
              <a:gd name="T80" fmla="*/ 2147483647 w 1330"/>
              <a:gd name="T81" fmla="*/ 2147483647 h 520"/>
              <a:gd name="T82" fmla="*/ 2147483647 w 1330"/>
              <a:gd name="T83" fmla="*/ 2147483647 h 520"/>
              <a:gd name="T84" fmla="*/ 2147483647 w 1330"/>
              <a:gd name="T85" fmla="*/ 2147483647 h 520"/>
              <a:gd name="T86" fmla="*/ 2147483647 w 1330"/>
              <a:gd name="T87" fmla="*/ 2147483647 h 520"/>
              <a:gd name="T88" fmla="*/ 2147483647 w 1330"/>
              <a:gd name="T89" fmla="*/ 2147483647 h 520"/>
              <a:gd name="T90" fmla="*/ 2147483647 w 1330"/>
              <a:gd name="T91" fmla="*/ 2147483647 h 520"/>
              <a:gd name="T92" fmla="*/ 2147483647 w 1330"/>
              <a:gd name="T93" fmla="*/ 0 h 52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330"/>
              <a:gd name="T142" fmla="*/ 0 h 520"/>
              <a:gd name="T143" fmla="*/ 1330 w 1330"/>
              <a:gd name="T144" fmla="*/ 520 h 52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330" h="520">
                <a:moveTo>
                  <a:pt x="57" y="0"/>
                </a:moveTo>
                <a:lnTo>
                  <a:pt x="47" y="0"/>
                </a:lnTo>
                <a:lnTo>
                  <a:pt x="45" y="2"/>
                </a:lnTo>
                <a:lnTo>
                  <a:pt x="39" y="2"/>
                </a:lnTo>
                <a:lnTo>
                  <a:pt x="37" y="4"/>
                </a:lnTo>
                <a:lnTo>
                  <a:pt x="34" y="4"/>
                </a:lnTo>
                <a:lnTo>
                  <a:pt x="34" y="5"/>
                </a:lnTo>
                <a:lnTo>
                  <a:pt x="31" y="5"/>
                </a:lnTo>
                <a:lnTo>
                  <a:pt x="31" y="7"/>
                </a:lnTo>
                <a:lnTo>
                  <a:pt x="29" y="7"/>
                </a:lnTo>
                <a:lnTo>
                  <a:pt x="27" y="9"/>
                </a:lnTo>
                <a:lnTo>
                  <a:pt x="24" y="9"/>
                </a:lnTo>
                <a:lnTo>
                  <a:pt x="24" y="10"/>
                </a:lnTo>
                <a:lnTo>
                  <a:pt x="22" y="10"/>
                </a:lnTo>
                <a:lnTo>
                  <a:pt x="22" y="12"/>
                </a:lnTo>
                <a:lnTo>
                  <a:pt x="21" y="12"/>
                </a:lnTo>
                <a:lnTo>
                  <a:pt x="21" y="13"/>
                </a:lnTo>
                <a:lnTo>
                  <a:pt x="19" y="13"/>
                </a:lnTo>
                <a:lnTo>
                  <a:pt x="13" y="20"/>
                </a:lnTo>
                <a:lnTo>
                  <a:pt x="13" y="22"/>
                </a:lnTo>
                <a:lnTo>
                  <a:pt x="11" y="22"/>
                </a:lnTo>
                <a:lnTo>
                  <a:pt x="11" y="23"/>
                </a:lnTo>
                <a:lnTo>
                  <a:pt x="9" y="23"/>
                </a:lnTo>
                <a:lnTo>
                  <a:pt x="9" y="24"/>
                </a:lnTo>
                <a:lnTo>
                  <a:pt x="8" y="24"/>
                </a:lnTo>
                <a:lnTo>
                  <a:pt x="8" y="28"/>
                </a:lnTo>
                <a:lnTo>
                  <a:pt x="6" y="29"/>
                </a:lnTo>
                <a:lnTo>
                  <a:pt x="6" y="32"/>
                </a:lnTo>
                <a:lnTo>
                  <a:pt x="5" y="32"/>
                </a:lnTo>
                <a:lnTo>
                  <a:pt x="5" y="34"/>
                </a:lnTo>
                <a:lnTo>
                  <a:pt x="3" y="34"/>
                </a:lnTo>
                <a:lnTo>
                  <a:pt x="3" y="38"/>
                </a:lnTo>
                <a:lnTo>
                  <a:pt x="1" y="39"/>
                </a:lnTo>
                <a:lnTo>
                  <a:pt x="1" y="45"/>
                </a:lnTo>
                <a:lnTo>
                  <a:pt x="0" y="48"/>
                </a:lnTo>
                <a:lnTo>
                  <a:pt x="0" y="57"/>
                </a:lnTo>
                <a:lnTo>
                  <a:pt x="0" y="473"/>
                </a:lnTo>
                <a:lnTo>
                  <a:pt x="1" y="474"/>
                </a:lnTo>
                <a:lnTo>
                  <a:pt x="1" y="480"/>
                </a:lnTo>
                <a:lnTo>
                  <a:pt x="3" y="482"/>
                </a:lnTo>
                <a:lnTo>
                  <a:pt x="3" y="485"/>
                </a:lnTo>
                <a:lnTo>
                  <a:pt x="5" y="485"/>
                </a:lnTo>
                <a:lnTo>
                  <a:pt x="5" y="488"/>
                </a:lnTo>
                <a:lnTo>
                  <a:pt x="6" y="488"/>
                </a:lnTo>
                <a:lnTo>
                  <a:pt x="6" y="490"/>
                </a:lnTo>
                <a:lnTo>
                  <a:pt x="8" y="492"/>
                </a:lnTo>
                <a:lnTo>
                  <a:pt x="8" y="495"/>
                </a:lnTo>
                <a:lnTo>
                  <a:pt x="9" y="495"/>
                </a:lnTo>
                <a:lnTo>
                  <a:pt x="9" y="497"/>
                </a:lnTo>
                <a:lnTo>
                  <a:pt x="11" y="497"/>
                </a:lnTo>
                <a:lnTo>
                  <a:pt x="11" y="498"/>
                </a:lnTo>
                <a:lnTo>
                  <a:pt x="13" y="498"/>
                </a:lnTo>
                <a:lnTo>
                  <a:pt x="13" y="499"/>
                </a:lnTo>
                <a:lnTo>
                  <a:pt x="19" y="507"/>
                </a:lnTo>
                <a:lnTo>
                  <a:pt x="21" y="507"/>
                </a:lnTo>
                <a:lnTo>
                  <a:pt x="21" y="508"/>
                </a:lnTo>
                <a:lnTo>
                  <a:pt x="22" y="508"/>
                </a:lnTo>
                <a:lnTo>
                  <a:pt x="22" y="509"/>
                </a:lnTo>
                <a:lnTo>
                  <a:pt x="24" y="509"/>
                </a:lnTo>
                <a:lnTo>
                  <a:pt x="24" y="512"/>
                </a:lnTo>
                <a:lnTo>
                  <a:pt x="27" y="512"/>
                </a:lnTo>
                <a:lnTo>
                  <a:pt x="29" y="513"/>
                </a:lnTo>
                <a:lnTo>
                  <a:pt x="31" y="513"/>
                </a:lnTo>
                <a:lnTo>
                  <a:pt x="31" y="514"/>
                </a:lnTo>
                <a:lnTo>
                  <a:pt x="34" y="514"/>
                </a:lnTo>
                <a:lnTo>
                  <a:pt x="34" y="517"/>
                </a:lnTo>
                <a:lnTo>
                  <a:pt x="37" y="517"/>
                </a:lnTo>
                <a:lnTo>
                  <a:pt x="39" y="518"/>
                </a:lnTo>
                <a:lnTo>
                  <a:pt x="45" y="518"/>
                </a:lnTo>
                <a:lnTo>
                  <a:pt x="47" y="519"/>
                </a:lnTo>
                <a:lnTo>
                  <a:pt x="57" y="519"/>
                </a:lnTo>
                <a:lnTo>
                  <a:pt x="1281" y="519"/>
                </a:lnTo>
                <a:lnTo>
                  <a:pt x="1283" y="518"/>
                </a:lnTo>
                <a:lnTo>
                  <a:pt x="1290" y="518"/>
                </a:lnTo>
                <a:lnTo>
                  <a:pt x="1291" y="517"/>
                </a:lnTo>
                <a:lnTo>
                  <a:pt x="1294" y="517"/>
                </a:lnTo>
                <a:lnTo>
                  <a:pt x="1294" y="514"/>
                </a:lnTo>
                <a:lnTo>
                  <a:pt x="1298" y="514"/>
                </a:lnTo>
                <a:lnTo>
                  <a:pt x="1298" y="513"/>
                </a:lnTo>
                <a:lnTo>
                  <a:pt x="1299" y="513"/>
                </a:lnTo>
                <a:lnTo>
                  <a:pt x="1301" y="512"/>
                </a:lnTo>
                <a:lnTo>
                  <a:pt x="1304" y="512"/>
                </a:lnTo>
                <a:lnTo>
                  <a:pt x="1304" y="509"/>
                </a:lnTo>
                <a:lnTo>
                  <a:pt x="1306" y="509"/>
                </a:lnTo>
                <a:lnTo>
                  <a:pt x="1306" y="508"/>
                </a:lnTo>
                <a:lnTo>
                  <a:pt x="1307" y="508"/>
                </a:lnTo>
                <a:lnTo>
                  <a:pt x="1307" y="507"/>
                </a:lnTo>
                <a:lnTo>
                  <a:pt x="1309" y="507"/>
                </a:lnTo>
                <a:lnTo>
                  <a:pt x="1316" y="499"/>
                </a:lnTo>
                <a:lnTo>
                  <a:pt x="1316" y="498"/>
                </a:lnTo>
                <a:lnTo>
                  <a:pt x="1317" y="498"/>
                </a:lnTo>
                <a:lnTo>
                  <a:pt x="1317" y="497"/>
                </a:lnTo>
                <a:lnTo>
                  <a:pt x="1319" y="497"/>
                </a:lnTo>
                <a:lnTo>
                  <a:pt x="1319" y="495"/>
                </a:lnTo>
                <a:lnTo>
                  <a:pt x="1321" y="495"/>
                </a:lnTo>
                <a:lnTo>
                  <a:pt x="1321" y="492"/>
                </a:lnTo>
                <a:lnTo>
                  <a:pt x="1322" y="490"/>
                </a:lnTo>
                <a:lnTo>
                  <a:pt x="1322" y="488"/>
                </a:lnTo>
                <a:lnTo>
                  <a:pt x="1324" y="488"/>
                </a:lnTo>
                <a:lnTo>
                  <a:pt x="1324" y="485"/>
                </a:lnTo>
                <a:lnTo>
                  <a:pt x="1325" y="485"/>
                </a:lnTo>
                <a:lnTo>
                  <a:pt x="1325" y="482"/>
                </a:lnTo>
                <a:lnTo>
                  <a:pt x="1327" y="480"/>
                </a:lnTo>
                <a:lnTo>
                  <a:pt x="1327" y="474"/>
                </a:lnTo>
                <a:lnTo>
                  <a:pt x="1329" y="473"/>
                </a:lnTo>
                <a:lnTo>
                  <a:pt x="1329" y="463"/>
                </a:lnTo>
                <a:lnTo>
                  <a:pt x="1329" y="48"/>
                </a:lnTo>
                <a:lnTo>
                  <a:pt x="1327" y="45"/>
                </a:lnTo>
                <a:lnTo>
                  <a:pt x="1327" y="39"/>
                </a:lnTo>
                <a:lnTo>
                  <a:pt x="1325" y="38"/>
                </a:lnTo>
                <a:lnTo>
                  <a:pt x="1325" y="34"/>
                </a:lnTo>
                <a:lnTo>
                  <a:pt x="1324" y="34"/>
                </a:lnTo>
                <a:lnTo>
                  <a:pt x="1324" y="32"/>
                </a:lnTo>
                <a:lnTo>
                  <a:pt x="1322" y="32"/>
                </a:lnTo>
                <a:lnTo>
                  <a:pt x="1322" y="29"/>
                </a:lnTo>
                <a:lnTo>
                  <a:pt x="1321" y="28"/>
                </a:lnTo>
                <a:lnTo>
                  <a:pt x="1321" y="24"/>
                </a:lnTo>
                <a:lnTo>
                  <a:pt x="1319" y="24"/>
                </a:lnTo>
                <a:lnTo>
                  <a:pt x="1319" y="23"/>
                </a:lnTo>
                <a:lnTo>
                  <a:pt x="1317" y="23"/>
                </a:lnTo>
                <a:lnTo>
                  <a:pt x="1317" y="22"/>
                </a:lnTo>
                <a:lnTo>
                  <a:pt x="1316" y="22"/>
                </a:lnTo>
                <a:lnTo>
                  <a:pt x="1316" y="20"/>
                </a:lnTo>
                <a:lnTo>
                  <a:pt x="1309" y="13"/>
                </a:lnTo>
                <a:lnTo>
                  <a:pt x="1307" y="13"/>
                </a:lnTo>
                <a:lnTo>
                  <a:pt x="1307" y="12"/>
                </a:lnTo>
                <a:lnTo>
                  <a:pt x="1306" y="12"/>
                </a:lnTo>
                <a:lnTo>
                  <a:pt x="1306" y="10"/>
                </a:lnTo>
                <a:lnTo>
                  <a:pt x="1304" y="10"/>
                </a:lnTo>
                <a:lnTo>
                  <a:pt x="1304" y="9"/>
                </a:lnTo>
                <a:lnTo>
                  <a:pt x="1301" y="9"/>
                </a:lnTo>
                <a:lnTo>
                  <a:pt x="1299" y="7"/>
                </a:lnTo>
                <a:lnTo>
                  <a:pt x="1298" y="7"/>
                </a:lnTo>
                <a:lnTo>
                  <a:pt x="1298" y="5"/>
                </a:lnTo>
                <a:lnTo>
                  <a:pt x="1294" y="5"/>
                </a:lnTo>
                <a:lnTo>
                  <a:pt x="1294" y="4"/>
                </a:lnTo>
                <a:lnTo>
                  <a:pt x="1291" y="4"/>
                </a:lnTo>
                <a:lnTo>
                  <a:pt x="1290" y="2"/>
                </a:lnTo>
                <a:lnTo>
                  <a:pt x="1283" y="2"/>
                </a:lnTo>
                <a:lnTo>
                  <a:pt x="1281" y="0"/>
                </a:lnTo>
                <a:lnTo>
                  <a:pt x="57" y="0"/>
                </a:lnTo>
              </a:path>
            </a:pathLst>
          </a:custGeom>
          <a:solidFill>
            <a:srgbClr val="FF7359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3" name="Freeform 83"/>
          <p:cNvSpPr>
            <a:spLocks/>
          </p:cNvSpPr>
          <p:nvPr/>
        </p:nvSpPr>
        <p:spPr bwMode="auto">
          <a:xfrm>
            <a:off x="3454400" y="1660525"/>
            <a:ext cx="704850" cy="557213"/>
          </a:xfrm>
          <a:custGeom>
            <a:avLst/>
            <a:gdLst>
              <a:gd name="T0" fmla="*/ 2147483647 w 444"/>
              <a:gd name="T1" fmla="*/ 0 h 351"/>
              <a:gd name="T2" fmla="*/ 0 w 444"/>
              <a:gd name="T3" fmla="*/ 2147483647 h 351"/>
              <a:gd name="T4" fmla="*/ 2147483647 w 444"/>
              <a:gd name="T5" fmla="*/ 2147483647 h 351"/>
              <a:gd name="T6" fmla="*/ 2147483647 w 444"/>
              <a:gd name="T7" fmla="*/ 0 h 351"/>
              <a:gd name="T8" fmla="*/ 0 60000 65536"/>
              <a:gd name="T9" fmla="*/ 0 60000 65536"/>
              <a:gd name="T10" fmla="*/ 0 60000 65536"/>
              <a:gd name="T11" fmla="*/ 0 60000 65536"/>
              <a:gd name="T12" fmla="*/ 0 w 444"/>
              <a:gd name="T13" fmla="*/ 0 h 351"/>
              <a:gd name="T14" fmla="*/ 444 w 444"/>
              <a:gd name="T15" fmla="*/ 351 h 3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4" h="351">
                <a:moveTo>
                  <a:pt x="193" y="0"/>
                </a:moveTo>
                <a:lnTo>
                  <a:pt x="0" y="350"/>
                </a:lnTo>
                <a:lnTo>
                  <a:pt x="443" y="350"/>
                </a:lnTo>
                <a:lnTo>
                  <a:pt x="193" y="0"/>
                </a:lnTo>
              </a:path>
            </a:pathLst>
          </a:custGeom>
          <a:solidFill>
            <a:srgbClr val="FF0073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4" name="Freeform 84"/>
          <p:cNvSpPr>
            <a:spLocks/>
          </p:cNvSpPr>
          <p:nvPr/>
        </p:nvSpPr>
        <p:spPr bwMode="auto">
          <a:xfrm>
            <a:off x="3440113" y="1646238"/>
            <a:ext cx="731837" cy="584200"/>
          </a:xfrm>
          <a:custGeom>
            <a:avLst/>
            <a:gdLst>
              <a:gd name="T0" fmla="*/ 2147483647 w 461"/>
              <a:gd name="T1" fmla="*/ 2147483647 h 368"/>
              <a:gd name="T2" fmla="*/ 2147483647 w 461"/>
              <a:gd name="T3" fmla="*/ 0 h 368"/>
              <a:gd name="T4" fmla="*/ 2147483647 w 461"/>
              <a:gd name="T5" fmla="*/ 0 h 368"/>
              <a:gd name="T6" fmla="*/ 2147483647 w 461"/>
              <a:gd name="T7" fmla="*/ 2147483647 h 368"/>
              <a:gd name="T8" fmla="*/ 2147483647 w 461"/>
              <a:gd name="T9" fmla="*/ 2147483647 h 368"/>
              <a:gd name="T10" fmla="*/ 2147483647 w 461"/>
              <a:gd name="T11" fmla="*/ 2147483647 h 368"/>
              <a:gd name="T12" fmla="*/ 0 w 461"/>
              <a:gd name="T13" fmla="*/ 2147483647 h 368"/>
              <a:gd name="T14" fmla="*/ 0 w 461"/>
              <a:gd name="T15" fmla="*/ 2147483647 h 368"/>
              <a:gd name="T16" fmla="*/ 2147483647 w 461"/>
              <a:gd name="T17" fmla="*/ 2147483647 h 368"/>
              <a:gd name="T18" fmla="*/ 2147483647 w 461"/>
              <a:gd name="T19" fmla="*/ 2147483647 h 368"/>
              <a:gd name="T20" fmla="*/ 2147483647 w 461"/>
              <a:gd name="T21" fmla="*/ 2147483647 h 368"/>
              <a:gd name="T22" fmla="*/ 2147483647 w 461"/>
              <a:gd name="T23" fmla="*/ 2147483647 h 368"/>
              <a:gd name="T24" fmla="*/ 2147483647 w 461"/>
              <a:gd name="T25" fmla="*/ 2147483647 h 368"/>
              <a:gd name="T26" fmla="*/ 2147483647 w 461"/>
              <a:gd name="T27" fmla="*/ 2147483647 h 368"/>
              <a:gd name="T28" fmla="*/ 2147483647 w 461"/>
              <a:gd name="T29" fmla="*/ 2147483647 h 368"/>
              <a:gd name="T30" fmla="*/ 2147483647 w 461"/>
              <a:gd name="T31" fmla="*/ 2147483647 h 368"/>
              <a:gd name="T32" fmla="*/ 2147483647 w 461"/>
              <a:gd name="T33" fmla="*/ 2147483647 h 368"/>
              <a:gd name="T34" fmla="*/ 2147483647 w 461"/>
              <a:gd name="T35" fmla="*/ 2147483647 h 368"/>
              <a:gd name="T36" fmla="*/ 2147483647 w 461"/>
              <a:gd name="T37" fmla="*/ 2147483647 h 368"/>
              <a:gd name="T38" fmla="*/ 2147483647 w 461"/>
              <a:gd name="T39" fmla="*/ 2147483647 h 368"/>
              <a:gd name="T40" fmla="*/ 2147483647 w 461"/>
              <a:gd name="T41" fmla="*/ 2147483647 h 368"/>
              <a:gd name="T42" fmla="*/ 2147483647 w 461"/>
              <a:gd name="T43" fmla="*/ 2147483647 h 368"/>
              <a:gd name="T44" fmla="*/ 2147483647 w 461"/>
              <a:gd name="T45" fmla="*/ 2147483647 h 368"/>
              <a:gd name="T46" fmla="*/ 2147483647 w 461"/>
              <a:gd name="T47" fmla="*/ 2147483647 h 368"/>
              <a:gd name="T48" fmla="*/ 2147483647 w 461"/>
              <a:gd name="T49" fmla="*/ 2147483647 h 368"/>
              <a:gd name="T50" fmla="*/ 2147483647 w 461"/>
              <a:gd name="T51" fmla="*/ 2147483647 h 368"/>
              <a:gd name="T52" fmla="*/ 2147483647 w 461"/>
              <a:gd name="T53" fmla="*/ 2147483647 h 368"/>
              <a:gd name="T54" fmla="*/ 2147483647 w 461"/>
              <a:gd name="T55" fmla="*/ 2147483647 h 36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61"/>
              <a:gd name="T85" fmla="*/ 0 h 368"/>
              <a:gd name="T86" fmla="*/ 461 w 461"/>
              <a:gd name="T87" fmla="*/ 368 h 36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61" h="368">
                <a:moveTo>
                  <a:pt x="207" y="4"/>
                </a:moveTo>
                <a:lnTo>
                  <a:pt x="205" y="0"/>
                </a:lnTo>
                <a:lnTo>
                  <a:pt x="199" y="0"/>
                </a:lnTo>
                <a:lnTo>
                  <a:pt x="197" y="1"/>
                </a:lnTo>
                <a:lnTo>
                  <a:pt x="195" y="1"/>
                </a:lnTo>
                <a:lnTo>
                  <a:pt x="194" y="4"/>
                </a:lnTo>
                <a:lnTo>
                  <a:pt x="0" y="354"/>
                </a:lnTo>
                <a:lnTo>
                  <a:pt x="0" y="362"/>
                </a:lnTo>
                <a:lnTo>
                  <a:pt x="4" y="366"/>
                </a:lnTo>
                <a:lnTo>
                  <a:pt x="5" y="366"/>
                </a:lnTo>
                <a:lnTo>
                  <a:pt x="9" y="367"/>
                </a:lnTo>
                <a:lnTo>
                  <a:pt x="452" y="367"/>
                </a:lnTo>
                <a:lnTo>
                  <a:pt x="454" y="366"/>
                </a:lnTo>
                <a:lnTo>
                  <a:pt x="455" y="366"/>
                </a:lnTo>
                <a:lnTo>
                  <a:pt x="458" y="362"/>
                </a:lnTo>
                <a:lnTo>
                  <a:pt x="458" y="361"/>
                </a:lnTo>
                <a:lnTo>
                  <a:pt x="460" y="359"/>
                </a:lnTo>
                <a:lnTo>
                  <a:pt x="458" y="356"/>
                </a:lnTo>
                <a:lnTo>
                  <a:pt x="458" y="354"/>
                </a:lnTo>
                <a:lnTo>
                  <a:pt x="207" y="4"/>
                </a:lnTo>
                <a:lnTo>
                  <a:pt x="195" y="11"/>
                </a:lnTo>
                <a:lnTo>
                  <a:pt x="445" y="362"/>
                </a:lnTo>
                <a:lnTo>
                  <a:pt x="452" y="352"/>
                </a:lnTo>
                <a:lnTo>
                  <a:pt x="9" y="352"/>
                </a:lnTo>
                <a:lnTo>
                  <a:pt x="15" y="362"/>
                </a:lnTo>
                <a:lnTo>
                  <a:pt x="207" y="11"/>
                </a:lnTo>
                <a:lnTo>
                  <a:pt x="195" y="11"/>
                </a:lnTo>
                <a:lnTo>
                  <a:pt x="207" y="4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5" name="Freeform 85"/>
          <p:cNvSpPr>
            <a:spLocks/>
          </p:cNvSpPr>
          <p:nvPr/>
        </p:nvSpPr>
        <p:spPr bwMode="auto">
          <a:xfrm>
            <a:off x="3440113" y="2224088"/>
            <a:ext cx="731837" cy="6350"/>
          </a:xfrm>
          <a:custGeom>
            <a:avLst/>
            <a:gdLst>
              <a:gd name="T0" fmla="*/ 2147483647 w 461"/>
              <a:gd name="T1" fmla="*/ 0 h 4"/>
              <a:gd name="T2" fmla="*/ 2147483647 w 461"/>
              <a:gd name="T3" fmla="*/ 0 h 4"/>
              <a:gd name="T4" fmla="*/ 0 w 461"/>
              <a:gd name="T5" fmla="*/ 0 h 4"/>
              <a:gd name="T6" fmla="*/ 0 w 461"/>
              <a:gd name="T7" fmla="*/ 2147483647 h 4"/>
              <a:gd name="T8" fmla="*/ 2147483647 w 461"/>
              <a:gd name="T9" fmla="*/ 2147483647 h 4"/>
              <a:gd name="T10" fmla="*/ 2147483647 w 461"/>
              <a:gd name="T11" fmla="*/ 2147483647 h 4"/>
              <a:gd name="T12" fmla="*/ 2147483647 w 461"/>
              <a:gd name="T13" fmla="*/ 2147483647 h 4"/>
              <a:gd name="T14" fmla="*/ 2147483647 w 461"/>
              <a:gd name="T15" fmla="*/ 2147483647 h 4"/>
              <a:gd name="T16" fmla="*/ 2147483647 w 461"/>
              <a:gd name="T17" fmla="*/ 2147483647 h 4"/>
              <a:gd name="T18" fmla="*/ 2147483647 w 461"/>
              <a:gd name="T19" fmla="*/ 2147483647 h 4"/>
              <a:gd name="T20" fmla="*/ 2147483647 w 461"/>
              <a:gd name="T21" fmla="*/ 2147483647 h 4"/>
              <a:gd name="T22" fmla="*/ 2147483647 w 461"/>
              <a:gd name="T23" fmla="*/ 2147483647 h 4"/>
              <a:gd name="T24" fmla="*/ 2147483647 w 461"/>
              <a:gd name="T25" fmla="*/ 2147483647 h 4"/>
              <a:gd name="T26" fmla="*/ 2147483647 w 461"/>
              <a:gd name="T27" fmla="*/ 2147483647 h 4"/>
              <a:gd name="T28" fmla="*/ 2147483647 w 461"/>
              <a:gd name="T29" fmla="*/ 0 h 4"/>
              <a:gd name="T30" fmla="*/ 2147483647 w 461"/>
              <a:gd name="T31" fmla="*/ 0 h 4"/>
              <a:gd name="T32" fmla="*/ 2147483647 w 461"/>
              <a:gd name="T33" fmla="*/ 0 h 4"/>
              <a:gd name="T34" fmla="*/ 2147483647 w 461"/>
              <a:gd name="T35" fmla="*/ 0 h 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61"/>
              <a:gd name="T55" fmla="*/ 0 h 4"/>
              <a:gd name="T56" fmla="*/ 461 w 461"/>
              <a:gd name="T57" fmla="*/ 4 h 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61" h="4">
                <a:moveTo>
                  <a:pt x="9" y="0"/>
                </a:moveTo>
                <a:lnTo>
                  <a:pt x="4" y="0"/>
                </a:lnTo>
                <a:lnTo>
                  <a:pt x="0" y="0"/>
                </a:lnTo>
                <a:lnTo>
                  <a:pt x="0" y="2"/>
                </a:lnTo>
                <a:lnTo>
                  <a:pt x="4" y="3"/>
                </a:lnTo>
                <a:lnTo>
                  <a:pt x="5" y="3"/>
                </a:lnTo>
                <a:lnTo>
                  <a:pt x="9" y="3"/>
                </a:lnTo>
                <a:lnTo>
                  <a:pt x="452" y="3"/>
                </a:lnTo>
                <a:lnTo>
                  <a:pt x="454" y="3"/>
                </a:lnTo>
                <a:lnTo>
                  <a:pt x="455" y="3"/>
                </a:lnTo>
                <a:lnTo>
                  <a:pt x="458" y="2"/>
                </a:lnTo>
                <a:lnTo>
                  <a:pt x="460" y="1"/>
                </a:lnTo>
                <a:lnTo>
                  <a:pt x="458" y="1"/>
                </a:lnTo>
                <a:lnTo>
                  <a:pt x="458" y="0"/>
                </a:lnTo>
                <a:lnTo>
                  <a:pt x="455" y="0"/>
                </a:lnTo>
                <a:lnTo>
                  <a:pt x="452" y="0"/>
                </a:lnTo>
                <a:lnTo>
                  <a:pt x="9" y="0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6" name="Freeform 86"/>
          <p:cNvSpPr>
            <a:spLocks/>
          </p:cNvSpPr>
          <p:nvPr/>
        </p:nvSpPr>
        <p:spPr bwMode="auto">
          <a:xfrm>
            <a:off x="3440113" y="2203450"/>
            <a:ext cx="708025" cy="204788"/>
          </a:xfrm>
          <a:custGeom>
            <a:avLst/>
            <a:gdLst>
              <a:gd name="T0" fmla="*/ 2147483647 w 446"/>
              <a:gd name="T1" fmla="*/ 0 h 129"/>
              <a:gd name="T2" fmla="*/ 0 w 446"/>
              <a:gd name="T3" fmla="*/ 2147483647 h 129"/>
              <a:gd name="T4" fmla="*/ 2147483647 w 446"/>
              <a:gd name="T5" fmla="*/ 2147483647 h 129"/>
              <a:gd name="T6" fmla="*/ 2147483647 w 446"/>
              <a:gd name="T7" fmla="*/ 2147483647 h 129"/>
              <a:gd name="T8" fmla="*/ 2147483647 w 446"/>
              <a:gd name="T9" fmla="*/ 2147483647 h 129"/>
              <a:gd name="T10" fmla="*/ 2147483647 w 446"/>
              <a:gd name="T11" fmla="*/ 2147483647 h 129"/>
              <a:gd name="T12" fmla="*/ 2147483647 w 446"/>
              <a:gd name="T13" fmla="*/ 2147483647 h 129"/>
              <a:gd name="T14" fmla="*/ 2147483647 w 446"/>
              <a:gd name="T15" fmla="*/ 2147483647 h 129"/>
              <a:gd name="T16" fmla="*/ 2147483647 w 446"/>
              <a:gd name="T17" fmla="*/ 2147483647 h 129"/>
              <a:gd name="T18" fmla="*/ 2147483647 w 446"/>
              <a:gd name="T19" fmla="*/ 2147483647 h 129"/>
              <a:gd name="T20" fmla="*/ 2147483647 w 446"/>
              <a:gd name="T21" fmla="*/ 2147483647 h 129"/>
              <a:gd name="T22" fmla="*/ 2147483647 w 446"/>
              <a:gd name="T23" fmla="*/ 2147483647 h 129"/>
              <a:gd name="T24" fmla="*/ 2147483647 w 446"/>
              <a:gd name="T25" fmla="*/ 2147483647 h 129"/>
              <a:gd name="T26" fmla="*/ 2147483647 w 446"/>
              <a:gd name="T27" fmla="*/ 2147483647 h 129"/>
              <a:gd name="T28" fmla="*/ 2147483647 w 446"/>
              <a:gd name="T29" fmla="*/ 2147483647 h 129"/>
              <a:gd name="T30" fmla="*/ 2147483647 w 446"/>
              <a:gd name="T31" fmla="*/ 2147483647 h 129"/>
              <a:gd name="T32" fmla="*/ 2147483647 w 446"/>
              <a:gd name="T33" fmla="*/ 2147483647 h 129"/>
              <a:gd name="T34" fmla="*/ 2147483647 w 446"/>
              <a:gd name="T35" fmla="*/ 2147483647 h 129"/>
              <a:gd name="T36" fmla="*/ 2147483647 w 446"/>
              <a:gd name="T37" fmla="*/ 2147483647 h 129"/>
              <a:gd name="T38" fmla="*/ 2147483647 w 446"/>
              <a:gd name="T39" fmla="*/ 2147483647 h 129"/>
              <a:gd name="T40" fmla="*/ 2147483647 w 446"/>
              <a:gd name="T41" fmla="*/ 2147483647 h 129"/>
              <a:gd name="T42" fmla="*/ 2147483647 w 446"/>
              <a:gd name="T43" fmla="*/ 2147483647 h 129"/>
              <a:gd name="T44" fmla="*/ 2147483647 w 446"/>
              <a:gd name="T45" fmla="*/ 2147483647 h 129"/>
              <a:gd name="T46" fmla="*/ 2147483647 w 446"/>
              <a:gd name="T47" fmla="*/ 2147483647 h 129"/>
              <a:gd name="T48" fmla="*/ 2147483647 w 446"/>
              <a:gd name="T49" fmla="*/ 2147483647 h 129"/>
              <a:gd name="T50" fmla="*/ 2147483647 w 446"/>
              <a:gd name="T51" fmla="*/ 2147483647 h 129"/>
              <a:gd name="T52" fmla="*/ 2147483647 w 446"/>
              <a:gd name="T53" fmla="*/ 2147483647 h 129"/>
              <a:gd name="T54" fmla="*/ 2147483647 w 446"/>
              <a:gd name="T55" fmla="*/ 2147483647 h 129"/>
              <a:gd name="T56" fmla="*/ 2147483647 w 446"/>
              <a:gd name="T57" fmla="*/ 2147483647 h 129"/>
              <a:gd name="T58" fmla="*/ 2147483647 w 446"/>
              <a:gd name="T59" fmla="*/ 2147483647 h 129"/>
              <a:gd name="T60" fmla="*/ 2147483647 w 446"/>
              <a:gd name="T61" fmla="*/ 0 h 129"/>
              <a:gd name="T62" fmla="*/ 2147483647 w 446"/>
              <a:gd name="T63" fmla="*/ 2147483647 h 129"/>
              <a:gd name="T64" fmla="*/ 2147483647 w 446"/>
              <a:gd name="T65" fmla="*/ 2147483647 h 129"/>
              <a:gd name="T66" fmla="*/ 2147483647 w 446"/>
              <a:gd name="T67" fmla="*/ 2147483647 h 129"/>
              <a:gd name="T68" fmla="*/ 2147483647 w 446"/>
              <a:gd name="T69" fmla="*/ 2147483647 h 129"/>
              <a:gd name="T70" fmla="*/ 2147483647 w 446"/>
              <a:gd name="T71" fmla="*/ 2147483647 h 129"/>
              <a:gd name="T72" fmla="*/ 2147483647 w 446"/>
              <a:gd name="T73" fmla="*/ 2147483647 h 129"/>
              <a:gd name="T74" fmla="*/ 2147483647 w 446"/>
              <a:gd name="T75" fmla="*/ 2147483647 h 129"/>
              <a:gd name="T76" fmla="*/ 2147483647 w 446"/>
              <a:gd name="T77" fmla="*/ 2147483647 h 129"/>
              <a:gd name="T78" fmla="*/ 2147483647 w 446"/>
              <a:gd name="T79" fmla="*/ 2147483647 h 129"/>
              <a:gd name="T80" fmla="*/ 2147483647 w 446"/>
              <a:gd name="T81" fmla="*/ 2147483647 h 129"/>
              <a:gd name="T82" fmla="*/ 2147483647 w 446"/>
              <a:gd name="T83" fmla="*/ 2147483647 h 129"/>
              <a:gd name="T84" fmla="*/ 2147483647 w 446"/>
              <a:gd name="T85" fmla="*/ 2147483647 h 129"/>
              <a:gd name="T86" fmla="*/ 2147483647 w 446"/>
              <a:gd name="T87" fmla="*/ 2147483647 h 129"/>
              <a:gd name="T88" fmla="*/ 2147483647 w 446"/>
              <a:gd name="T89" fmla="*/ 2147483647 h 129"/>
              <a:gd name="T90" fmla="*/ 2147483647 w 446"/>
              <a:gd name="T91" fmla="*/ 2147483647 h 129"/>
              <a:gd name="T92" fmla="*/ 2147483647 w 446"/>
              <a:gd name="T93" fmla="*/ 2147483647 h 129"/>
              <a:gd name="T94" fmla="*/ 2147483647 w 446"/>
              <a:gd name="T95" fmla="*/ 2147483647 h 129"/>
              <a:gd name="T96" fmla="*/ 2147483647 w 446"/>
              <a:gd name="T97" fmla="*/ 2147483647 h 129"/>
              <a:gd name="T98" fmla="*/ 2147483647 w 446"/>
              <a:gd name="T99" fmla="*/ 2147483647 h 129"/>
              <a:gd name="T100" fmla="*/ 2147483647 w 446"/>
              <a:gd name="T101" fmla="*/ 2147483647 h 129"/>
              <a:gd name="T102" fmla="*/ 2147483647 w 446"/>
              <a:gd name="T103" fmla="*/ 2147483647 h 129"/>
              <a:gd name="T104" fmla="*/ 2147483647 w 446"/>
              <a:gd name="T105" fmla="*/ 2147483647 h 129"/>
              <a:gd name="T106" fmla="*/ 2147483647 w 446"/>
              <a:gd name="T107" fmla="*/ 2147483647 h 129"/>
              <a:gd name="T108" fmla="*/ 2147483647 w 446"/>
              <a:gd name="T109" fmla="*/ 2147483647 h 129"/>
              <a:gd name="T110" fmla="*/ 2147483647 w 446"/>
              <a:gd name="T111" fmla="*/ 2147483647 h 1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46"/>
              <a:gd name="T169" fmla="*/ 0 h 129"/>
              <a:gd name="T170" fmla="*/ 446 w 446"/>
              <a:gd name="T171" fmla="*/ 129 h 12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46" h="129">
                <a:moveTo>
                  <a:pt x="15" y="3"/>
                </a:moveTo>
                <a:lnTo>
                  <a:pt x="12" y="0"/>
                </a:lnTo>
                <a:lnTo>
                  <a:pt x="4" y="0"/>
                </a:lnTo>
                <a:lnTo>
                  <a:pt x="0" y="3"/>
                </a:lnTo>
                <a:lnTo>
                  <a:pt x="0" y="11"/>
                </a:lnTo>
                <a:lnTo>
                  <a:pt x="5" y="17"/>
                </a:lnTo>
                <a:lnTo>
                  <a:pt x="9" y="24"/>
                </a:lnTo>
                <a:lnTo>
                  <a:pt x="13" y="30"/>
                </a:lnTo>
                <a:lnTo>
                  <a:pt x="18" y="36"/>
                </a:lnTo>
                <a:lnTo>
                  <a:pt x="22" y="41"/>
                </a:lnTo>
                <a:lnTo>
                  <a:pt x="27" y="48"/>
                </a:lnTo>
                <a:lnTo>
                  <a:pt x="32" y="53"/>
                </a:lnTo>
                <a:lnTo>
                  <a:pt x="39" y="59"/>
                </a:lnTo>
                <a:lnTo>
                  <a:pt x="43" y="66"/>
                </a:lnTo>
                <a:lnTo>
                  <a:pt x="56" y="75"/>
                </a:lnTo>
                <a:lnTo>
                  <a:pt x="63" y="80"/>
                </a:lnTo>
                <a:lnTo>
                  <a:pt x="69" y="85"/>
                </a:lnTo>
                <a:lnTo>
                  <a:pt x="77" y="89"/>
                </a:lnTo>
                <a:lnTo>
                  <a:pt x="83" y="91"/>
                </a:lnTo>
                <a:lnTo>
                  <a:pt x="90" y="96"/>
                </a:lnTo>
                <a:lnTo>
                  <a:pt x="98" y="100"/>
                </a:lnTo>
                <a:lnTo>
                  <a:pt x="106" y="104"/>
                </a:lnTo>
                <a:lnTo>
                  <a:pt x="113" y="107"/>
                </a:lnTo>
                <a:lnTo>
                  <a:pt x="120" y="109"/>
                </a:lnTo>
                <a:lnTo>
                  <a:pt x="128" y="112"/>
                </a:lnTo>
                <a:lnTo>
                  <a:pt x="136" y="116"/>
                </a:lnTo>
                <a:lnTo>
                  <a:pt x="154" y="120"/>
                </a:lnTo>
                <a:lnTo>
                  <a:pt x="161" y="121"/>
                </a:lnTo>
                <a:lnTo>
                  <a:pt x="169" y="122"/>
                </a:lnTo>
                <a:lnTo>
                  <a:pt x="179" y="124"/>
                </a:lnTo>
                <a:lnTo>
                  <a:pt x="187" y="126"/>
                </a:lnTo>
                <a:lnTo>
                  <a:pt x="197" y="127"/>
                </a:lnTo>
                <a:lnTo>
                  <a:pt x="222" y="128"/>
                </a:lnTo>
                <a:lnTo>
                  <a:pt x="224" y="128"/>
                </a:lnTo>
                <a:lnTo>
                  <a:pt x="249" y="127"/>
                </a:lnTo>
                <a:lnTo>
                  <a:pt x="267" y="124"/>
                </a:lnTo>
                <a:lnTo>
                  <a:pt x="275" y="122"/>
                </a:lnTo>
                <a:lnTo>
                  <a:pt x="283" y="121"/>
                </a:lnTo>
                <a:lnTo>
                  <a:pt x="290" y="120"/>
                </a:lnTo>
                <a:lnTo>
                  <a:pt x="308" y="116"/>
                </a:lnTo>
                <a:lnTo>
                  <a:pt x="323" y="109"/>
                </a:lnTo>
                <a:lnTo>
                  <a:pt x="331" y="107"/>
                </a:lnTo>
                <a:lnTo>
                  <a:pt x="338" y="104"/>
                </a:lnTo>
                <a:lnTo>
                  <a:pt x="346" y="100"/>
                </a:lnTo>
                <a:lnTo>
                  <a:pt x="353" y="96"/>
                </a:lnTo>
                <a:lnTo>
                  <a:pt x="361" y="91"/>
                </a:lnTo>
                <a:lnTo>
                  <a:pt x="367" y="89"/>
                </a:lnTo>
                <a:lnTo>
                  <a:pt x="376" y="85"/>
                </a:lnTo>
                <a:lnTo>
                  <a:pt x="381" y="80"/>
                </a:lnTo>
                <a:lnTo>
                  <a:pt x="388" y="75"/>
                </a:lnTo>
                <a:lnTo>
                  <a:pt x="394" y="70"/>
                </a:lnTo>
                <a:lnTo>
                  <a:pt x="412" y="53"/>
                </a:lnTo>
                <a:lnTo>
                  <a:pt x="422" y="43"/>
                </a:lnTo>
                <a:lnTo>
                  <a:pt x="426" y="36"/>
                </a:lnTo>
                <a:lnTo>
                  <a:pt x="431" y="30"/>
                </a:lnTo>
                <a:lnTo>
                  <a:pt x="444" y="11"/>
                </a:lnTo>
                <a:lnTo>
                  <a:pt x="445" y="9"/>
                </a:lnTo>
                <a:lnTo>
                  <a:pt x="445" y="7"/>
                </a:lnTo>
                <a:lnTo>
                  <a:pt x="444" y="4"/>
                </a:lnTo>
                <a:lnTo>
                  <a:pt x="444" y="3"/>
                </a:lnTo>
                <a:lnTo>
                  <a:pt x="440" y="0"/>
                </a:lnTo>
                <a:lnTo>
                  <a:pt x="432" y="0"/>
                </a:lnTo>
                <a:lnTo>
                  <a:pt x="429" y="3"/>
                </a:lnTo>
                <a:lnTo>
                  <a:pt x="419" y="22"/>
                </a:lnTo>
                <a:lnTo>
                  <a:pt x="414" y="27"/>
                </a:lnTo>
                <a:lnTo>
                  <a:pt x="409" y="32"/>
                </a:lnTo>
                <a:lnTo>
                  <a:pt x="399" y="45"/>
                </a:lnTo>
                <a:lnTo>
                  <a:pt x="394" y="49"/>
                </a:lnTo>
                <a:lnTo>
                  <a:pt x="388" y="53"/>
                </a:lnTo>
                <a:lnTo>
                  <a:pt x="372" y="68"/>
                </a:lnTo>
                <a:lnTo>
                  <a:pt x="366" y="72"/>
                </a:lnTo>
                <a:lnTo>
                  <a:pt x="359" y="76"/>
                </a:lnTo>
                <a:lnTo>
                  <a:pt x="353" y="80"/>
                </a:lnTo>
                <a:lnTo>
                  <a:pt x="345" y="82"/>
                </a:lnTo>
                <a:lnTo>
                  <a:pt x="338" y="87"/>
                </a:lnTo>
                <a:lnTo>
                  <a:pt x="333" y="90"/>
                </a:lnTo>
                <a:lnTo>
                  <a:pt x="324" y="93"/>
                </a:lnTo>
                <a:lnTo>
                  <a:pt x="318" y="96"/>
                </a:lnTo>
                <a:lnTo>
                  <a:pt x="303" y="100"/>
                </a:lnTo>
                <a:lnTo>
                  <a:pt x="288" y="105"/>
                </a:lnTo>
                <a:lnTo>
                  <a:pt x="280" y="107"/>
                </a:lnTo>
                <a:lnTo>
                  <a:pt x="272" y="108"/>
                </a:lnTo>
                <a:lnTo>
                  <a:pt x="263" y="109"/>
                </a:lnTo>
                <a:lnTo>
                  <a:pt x="247" y="112"/>
                </a:lnTo>
                <a:lnTo>
                  <a:pt x="222" y="114"/>
                </a:lnTo>
                <a:lnTo>
                  <a:pt x="224" y="114"/>
                </a:lnTo>
                <a:lnTo>
                  <a:pt x="199" y="112"/>
                </a:lnTo>
                <a:lnTo>
                  <a:pt x="190" y="111"/>
                </a:lnTo>
                <a:lnTo>
                  <a:pt x="181" y="109"/>
                </a:lnTo>
                <a:lnTo>
                  <a:pt x="173" y="108"/>
                </a:lnTo>
                <a:lnTo>
                  <a:pt x="164" y="107"/>
                </a:lnTo>
                <a:lnTo>
                  <a:pt x="156" y="105"/>
                </a:lnTo>
                <a:lnTo>
                  <a:pt x="141" y="100"/>
                </a:lnTo>
                <a:lnTo>
                  <a:pt x="134" y="99"/>
                </a:lnTo>
                <a:lnTo>
                  <a:pt x="126" y="96"/>
                </a:lnTo>
                <a:lnTo>
                  <a:pt x="120" y="93"/>
                </a:lnTo>
                <a:lnTo>
                  <a:pt x="112" y="90"/>
                </a:lnTo>
                <a:lnTo>
                  <a:pt x="106" y="87"/>
                </a:lnTo>
                <a:lnTo>
                  <a:pt x="98" y="82"/>
                </a:lnTo>
                <a:lnTo>
                  <a:pt x="91" y="80"/>
                </a:lnTo>
                <a:lnTo>
                  <a:pt x="85" y="76"/>
                </a:lnTo>
                <a:lnTo>
                  <a:pt x="78" y="72"/>
                </a:lnTo>
                <a:lnTo>
                  <a:pt x="72" y="68"/>
                </a:lnTo>
                <a:lnTo>
                  <a:pt x="67" y="63"/>
                </a:lnTo>
                <a:lnTo>
                  <a:pt x="55" y="53"/>
                </a:lnTo>
                <a:lnTo>
                  <a:pt x="45" y="45"/>
                </a:lnTo>
                <a:lnTo>
                  <a:pt x="40" y="39"/>
                </a:lnTo>
                <a:lnTo>
                  <a:pt x="35" y="32"/>
                </a:lnTo>
                <a:lnTo>
                  <a:pt x="30" y="27"/>
                </a:lnTo>
                <a:lnTo>
                  <a:pt x="26" y="22"/>
                </a:lnTo>
                <a:lnTo>
                  <a:pt x="22" y="16"/>
                </a:lnTo>
                <a:lnTo>
                  <a:pt x="18" y="9"/>
                </a:lnTo>
                <a:lnTo>
                  <a:pt x="15" y="3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7" name="Freeform 87"/>
          <p:cNvSpPr>
            <a:spLocks/>
          </p:cNvSpPr>
          <p:nvPr/>
        </p:nvSpPr>
        <p:spPr bwMode="auto">
          <a:xfrm>
            <a:off x="3754438" y="1646238"/>
            <a:ext cx="1789112" cy="7937"/>
          </a:xfrm>
          <a:custGeom>
            <a:avLst/>
            <a:gdLst>
              <a:gd name="T0" fmla="*/ 2147483647 w 1127"/>
              <a:gd name="T1" fmla="*/ 0 h 5"/>
              <a:gd name="T2" fmla="*/ 2147483647 w 1127"/>
              <a:gd name="T3" fmla="*/ 0 h 5"/>
              <a:gd name="T4" fmla="*/ 0 w 1127"/>
              <a:gd name="T5" fmla="*/ 2147483647 h 5"/>
              <a:gd name="T6" fmla="*/ 0 w 1127"/>
              <a:gd name="T7" fmla="*/ 2147483647 h 5"/>
              <a:gd name="T8" fmla="*/ 2147483647 w 1127"/>
              <a:gd name="T9" fmla="*/ 2147483647 h 5"/>
              <a:gd name="T10" fmla="*/ 2147483647 w 1127"/>
              <a:gd name="T11" fmla="*/ 2147483647 h 5"/>
              <a:gd name="T12" fmla="*/ 2147483647 w 1127"/>
              <a:gd name="T13" fmla="*/ 2147483647 h 5"/>
              <a:gd name="T14" fmla="*/ 2147483647 w 1127"/>
              <a:gd name="T15" fmla="*/ 2147483647 h 5"/>
              <a:gd name="T16" fmla="*/ 2147483647 w 1127"/>
              <a:gd name="T17" fmla="*/ 2147483647 h 5"/>
              <a:gd name="T18" fmla="*/ 2147483647 w 1127"/>
              <a:gd name="T19" fmla="*/ 2147483647 h 5"/>
              <a:gd name="T20" fmla="*/ 2147483647 w 1127"/>
              <a:gd name="T21" fmla="*/ 2147483647 h 5"/>
              <a:gd name="T22" fmla="*/ 2147483647 w 1127"/>
              <a:gd name="T23" fmla="*/ 2147483647 h 5"/>
              <a:gd name="T24" fmla="*/ 2147483647 w 1127"/>
              <a:gd name="T25" fmla="*/ 2147483647 h 5"/>
              <a:gd name="T26" fmla="*/ 2147483647 w 1127"/>
              <a:gd name="T27" fmla="*/ 2147483647 h 5"/>
              <a:gd name="T28" fmla="*/ 2147483647 w 1127"/>
              <a:gd name="T29" fmla="*/ 2147483647 h 5"/>
              <a:gd name="T30" fmla="*/ 2147483647 w 1127"/>
              <a:gd name="T31" fmla="*/ 0 h 5"/>
              <a:gd name="T32" fmla="*/ 2147483647 w 1127"/>
              <a:gd name="T33" fmla="*/ 0 h 5"/>
              <a:gd name="T34" fmla="*/ 2147483647 w 1127"/>
              <a:gd name="T35" fmla="*/ 0 h 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27"/>
              <a:gd name="T55" fmla="*/ 0 h 5"/>
              <a:gd name="T56" fmla="*/ 1127 w 1127"/>
              <a:gd name="T57" fmla="*/ 5 h 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27" h="5">
                <a:moveTo>
                  <a:pt x="8" y="0"/>
                </a:moveTo>
                <a:lnTo>
                  <a:pt x="3" y="0"/>
                </a:lnTo>
                <a:lnTo>
                  <a:pt x="0" y="1"/>
                </a:lnTo>
                <a:lnTo>
                  <a:pt x="0" y="3"/>
                </a:lnTo>
                <a:lnTo>
                  <a:pt x="3" y="4"/>
                </a:lnTo>
                <a:lnTo>
                  <a:pt x="5" y="4"/>
                </a:lnTo>
                <a:lnTo>
                  <a:pt x="8" y="4"/>
                </a:lnTo>
                <a:lnTo>
                  <a:pt x="1118" y="4"/>
                </a:lnTo>
                <a:lnTo>
                  <a:pt x="1120" y="4"/>
                </a:lnTo>
                <a:lnTo>
                  <a:pt x="1121" y="4"/>
                </a:lnTo>
                <a:lnTo>
                  <a:pt x="1125" y="3"/>
                </a:lnTo>
                <a:lnTo>
                  <a:pt x="1125" y="2"/>
                </a:lnTo>
                <a:lnTo>
                  <a:pt x="1126" y="2"/>
                </a:lnTo>
                <a:lnTo>
                  <a:pt x="1125" y="1"/>
                </a:lnTo>
                <a:lnTo>
                  <a:pt x="1121" y="0"/>
                </a:lnTo>
                <a:lnTo>
                  <a:pt x="1118" y="0"/>
                </a:lnTo>
                <a:lnTo>
                  <a:pt x="8" y="0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8" name="Freeform 88"/>
          <p:cNvSpPr>
            <a:spLocks/>
          </p:cNvSpPr>
          <p:nvPr/>
        </p:nvSpPr>
        <p:spPr bwMode="auto">
          <a:xfrm>
            <a:off x="4632325" y="1646238"/>
            <a:ext cx="77788" cy="107950"/>
          </a:xfrm>
          <a:custGeom>
            <a:avLst/>
            <a:gdLst>
              <a:gd name="T0" fmla="*/ 2147483647 w 49"/>
              <a:gd name="T1" fmla="*/ 2147483647 h 68"/>
              <a:gd name="T2" fmla="*/ 2147483647 w 49"/>
              <a:gd name="T3" fmla="*/ 2147483647 h 68"/>
              <a:gd name="T4" fmla="*/ 2147483647 w 49"/>
              <a:gd name="T5" fmla="*/ 2147483647 h 68"/>
              <a:gd name="T6" fmla="*/ 2147483647 w 49"/>
              <a:gd name="T7" fmla="*/ 2147483647 h 68"/>
              <a:gd name="T8" fmla="*/ 2147483647 w 49"/>
              <a:gd name="T9" fmla="*/ 2147483647 h 68"/>
              <a:gd name="T10" fmla="*/ 2147483647 w 49"/>
              <a:gd name="T11" fmla="*/ 0 h 68"/>
              <a:gd name="T12" fmla="*/ 2147483647 w 49"/>
              <a:gd name="T13" fmla="*/ 0 h 68"/>
              <a:gd name="T14" fmla="*/ 2147483647 w 49"/>
              <a:gd name="T15" fmla="*/ 2147483647 h 68"/>
              <a:gd name="T16" fmla="*/ 0 w 49"/>
              <a:gd name="T17" fmla="*/ 2147483647 h 68"/>
              <a:gd name="T18" fmla="*/ 0 w 49"/>
              <a:gd name="T19" fmla="*/ 2147483647 h 68"/>
              <a:gd name="T20" fmla="*/ 2147483647 w 49"/>
              <a:gd name="T21" fmla="*/ 2147483647 h 68"/>
              <a:gd name="T22" fmla="*/ 2147483647 w 49"/>
              <a:gd name="T23" fmla="*/ 2147483647 h 68"/>
              <a:gd name="T24" fmla="*/ 2147483647 w 49"/>
              <a:gd name="T25" fmla="*/ 2147483647 h 68"/>
              <a:gd name="T26" fmla="*/ 2147483647 w 49"/>
              <a:gd name="T27" fmla="*/ 2147483647 h 68"/>
              <a:gd name="T28" fmla="*/ 2147483647 w 49"/>
              <a:gd name="T29" fmla="*/ 2147483647 h 68"/>
              <a:gd name="T30" fmla="*/ 2147483647 w 49"/>
              <a:gd name="T31" fmla="*/ 2147483647 h 6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9"/>
              <a:gd name="T49" fmla="*/ 0 h 68"/>
              <a:gd name="T50" fmla="*/ 49 w 49"/>
              <a:gd name="T51" fmla="*/ 68 h 6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9" h="68">
                <a:moveTo>
                  <a:pt x="47" y="9"/>
                </a:moveTo>
                <a:lnTo>
                  <a:pt x="47" y="8"/>
                </a:lnTo>
                <a:lnTo>
                  <a:pt x="48" y="7"/>
                </a:lnTo>
                <a:lnTo>
                  <a:pt x="48" y="5"/>
                </a:lnTo>
                <a:lnTo>
                  <a:pt x="47" y="3"/>
                </a:lnTo>
                <a:lnTo>
                  <a:pt x="44" y="0"/>
                </a:lnTo>
                <a:lnTo>
                  <a:pt x="37" y="0"/>
                </a:lnTo>
                <a:lnTo>
                  <a:pt x="35" y="3"/>
                </a:lnTo>
                <a:lnTo>
                  <a:pt x="0" y="56"/>
                </a:lnTo>
                <a:lnTo>
                  <a:pt x="0" y="63"/>
                </a:lnTo>
                <a:lnTo>
                  <a:pt x="2" y="65"/>
                </a:lnTo>
                <a:lnTo>
                  <a:pt x="3" y="65"/>
                </a:lnTo>
                <a:lnTo>
                  <a:pt x="5" y="67"/>
                </a:lnTo>
                <a:lnTo>
                  <a:pt x="7" y="67"/>
                </a:lnTo>
                <a:lnTo>
                  <a:pt x="12" y="63"/>
                </a:lnTo>
                <a:lnTo>
                  <a:pt x="47" y="9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9" name="Freeform 89"/>
          <p:cNvSpPr>
            <a:spLocks/>
          </p:cNvSpPr>
          <p:nvPr/>
        </p:nvSpPr>
        <p:spPr bwMode="auto">
          <a:xfrm>
            <a:off x="4632325" y="1744663"/>
            <a:ext cx="147638" cy="9525"/>
          </a:xfrm>
          <a:custGeom>
            <a:avLst/>
            <a:gdLst>
              <a:gd name="T0" fmla="*/ 2147483647 w 93"/>
              <a:gd name="T1" fmla="*/ 0 h 6"/>
              <a:gd name="T2" fmla="*/ 2147483647 w 93"/>
              <a:gd name="T3" fmla="*/ 0 h 6"/>
              <a:gd name="T4" fmla="*/ 0 w 93"/>
              <a:gd name="T5" fmla="*/ 2147483647 h 6"/>
              <a:gd name="T6" fmla="*/ 0 w 93"/>
              <a:gd name="T7" fmla="*/ 2147483647 h 6"/>
              <a:gd name="T8" fmla="*/ 2147483647 w 93"/>
              <a:gd name="T9" fmla="*/ 2147483647 h 6"/>
              <a:gd name="T10" fmla="*/ 2147483647 w 93"/>
              <a:gd name="T11" fmla="*/ 2147483647 h 6"/>
              <a:gd name="T12" fmla="*/ 2147483647 w 93"/>
              <a:gd name="T13" fmla="*/ 2147483647 h 6"/>
              <a:gd name="T14" fmla="*/ 2147483647 w 93"/>
              <a:gd name="T15" fmla="*/ 2147483647 h 6"/>
              <a:gd name="T16" fmla="*/ 2147483647 w 93"/>
              <a:gd name="T17" fmla="*/ 2147483647 h 6"/>
              <a:gd name="T18" fmla="*/ 2147483647 w 93"/>
              <a:gd name="T19" fmla="*/ 2147483647 h 6"/>
              <a:gd name="T20" fmla="*/ 2147483647 w 93"/>
              <a:gd name="T21" fmla="*/ 2147483647 h 6"/>
              <a:gd name="T22" fmla="*/ 2147483647 w 93"/>
              <a:gd name="T23" fmla="*/ 2147483647 h 6"/>
              <a:gd name="T24" fmla="*/ 2147483647 w 93"/>
              <a:gd name="T25" fmla="*/ 2147483647 h 6"/>
              <a:gd name="T26" fmla="*/ 2147483647 w 93"/>
              <a:gd name="T27" fmla="*/ 2147483647 h 6"/>
              <a:gd name="T28" fmla="*/ 2147483647 w 93"/>
              <a:gd name="T29" fmla="*/ 2147483647 h 6"/>
              <a:gd name="T30" fmla="*/ 2147483647 w 93"/>
              <a:gd name="T31" fmla="*/ 0 h 6"/>
              <a:gd name="T32" fmla="*/ 2147483647 w 93"/>
              <a:gd name="T33" fmla="*/ 0 h 6"/>
              <a:gd name="T34" fmla="*/ 2147483647 w 93"/>
              <a:gd name="T35" fmla="*/ 0 h 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93"/>
              <a:gd name="T55" fmla="*/ 0 h 6"/>
              <a:gd name="T56" fmla="*/ 93 w 93"/>
              <a:gd name="T57" fmla="*/ 6 h 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93" h="6">
                <a:moveTo>
                  <a:pt x="7" y="0"/>
                </a:moveTo>
                <a:lnTo>
                  <a:pt x="3" y="0"/>
                </a:lnTo>
                <a:lnTo>
                  <a:pt x="0" y="1"/>
                </a:lnTo>
                <a:lnTo>
                  <a:pt x="0" y="4"/>
                </a:lnTo>
                <a:lnTo>
                  <a:pt x="3" y="4"/>
                </a:lnTo>
                <a:lnTo>
                  <a:pt x="4" y="4"/>
                </a:lnTo>
                <a:lnTo>
                  <a:pt x="7" y="5"/>
                </a:lnTo>
                <a:lnTo>
                  <a:pt x="85" y="5"/>
                </a:lnTo>
                <a:lnTo>
                  <a:pt x="87" y="4"/>
                </a:lnTo>
                <a:lnTo>
                  <a:pt x="91" y="4"/>
                </a:lnTo>
                <a:lnTo>
                  <a:pt x="91" y="3"/>
                </a:lnTo>
                <a:lnTo>
                  <a:pt x="92" y="3"/>
                </a:lnTo>
                <a:lnTo>
                  <a:pt x="91" y="1"/>
                </a:lnTo>
                <a:lnTo>
                  <a:pt x="87" y="0"/>
                </a:lnTo>
                <a:lnTo>
                  <a:pt x="85" y="0"/>
                </a:lnTo>
                <a:lnTo>
                  <a:pt x="7" y="0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0" name="Freeform 90"/>
          <p:cNvSpPr>
            <a:spLocks/>
          </p:cNvSpPr>
          <p:nvPr/>
        </p:nvSpPr>
        <p:spPr bwMode="auto">
          <a:xfrm>
            <a:off x="4699000" y="1665288"/>
            <a:ext cx="58738" cy="88900"/>
          </a:xfrm>
          <a:custGeom>
            <a:avLst/>
            <a:gdLst>
              <a:gd name="T0" fmla="*/ 2147483647 w 37"/>
              <a:gd name="T1" fmla="*/ 2147483647 h 56"/>
              <a:gd name="T2" fmla="*/ 2147483647 w 37"/>
              <a:gd name="T3" fmla="*/ 2147483647 h 56"/>
              <a:gd name="T4" fmla="*/ 2147483647 w 37"/>
              <a:gd name="T5" fmla="*/ 2147483647 h 56"/>
              <a:gd name="T6" fmla="*/ 2147483647 w 37"/>
              <a:gd name="T7" fmla="*/ 2147483647 h 56"/>
              <a:gd name="T8" fmla="*/ 2147483647 w 37"/>
              <a:gd name="T9" fmla="*/ 2147483647 h 56"/>
              <a:gd name="T10" fmla="*/ 2147483647 w 37"/>
              <a:gd name="T11" fmla="*/ 2147483647 h 56"/>
              <a:gd name="T12" fmla="*/ 2147483647 w 37"/>
              <a:gd name="T13" fmla="*/ 2147483647 h 56"/>
              <a:gd name="T14" fmla="*/ 2147483647 w 37"/>
              <a:gd name="T15" fmla="*/ 2147483647 h 56"/>
              <a:gd name="T16" fmla="*/ 2147483647 w 37"/>
              <a:gd name="T17" fmla="*/ 2147483647 h 56"/>
              <a:gd name="T18" fmla="*/ 2147483647 w 37"/>
              <a:gd name="T19" fmla="*/ 2147483647 h 56"/>
              <a:gd name="T20" fmla="*/ 2147483647 w 37"/>
              <a:gd name="T21" fmla="*/ 2147483647 h 56"/>
              <a:gd name="T22" fmla="*/ 2147483647 w 37"/>
              <a:gd name="T23" fmla="*/ 2147483647 h 56"/>
              <a:gd name="T24" fmla="*/ 2147483647 w 37"/>
              <a:gd name="T25" fmla="*/ 0 h 56"/>
              <a:gd name="T26" fmla="*/ 2147483647 w 37"/>
              <a:gd name="T27" fmla="*/ 0 h 56"/>
              <a:gd name="T28" fmla="*/ 0 w 37"/>
              <a:gd name="T29" fmla="*/ 2147483647 h 56"/>
              <a:gd name="T30" fmla="*/ 0 w 37"/>
              <a:gd name="T31" fmla="*/ 2147483647 h 56"/>
              <a:gd name="T32" fmla="*/ 2147483647 w 37"/>
              <a:gd name="T33" fmla="*/ 2147483647 h 5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7"/>
              <a:gd name="T52" fmla="*/ 0 h 56"/>
              <a:gd name="T53" fmla="*/ 37 w 37"/>
              <a:gd name="T54" fmla="*/ 56 h 5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7" h="56">
                <a:moveTo>
                  <a:pt x="23" y="51"/>
                </a:moveTo>
                <a:lnTo>
                  <a:pt x="26" y="53"/>
                </a:lnTo>
                <a:lnTo>
                  <a:pt x="27" y="53"/>
                </a:lnTo>
                <a:lnTo>
                  <a:pt x="29" y="55"/>
                </a:lnTo>
                <a:lnTo>
                  <a:pt x="31" y="53"/>
                </a:lnTo>
                <a:lnTo>
                  <a:pt x="32" y="53"/>
                </a:lnTo>
                <a:lnTo>
                  <a:pt x="34" y="51"/>
                </a:lnTo>
                <a:lnTo>
                  <a:pt x="34" y="49"/>
                </a:lnTo>
                <a:lnTo>
                  <a:pt x="36" y="48"/>
                </a:lnTo>
                <a:lnTo>
                  <a:pt x="34" y="45"/>
                </a:lnTo>
                <a:lnTo>
                  <a:pt x="34" y="44"/>
                </a:lnTo>
                <a:lnTo>
                  <a:pt x="12" y="3"/>
                </a:lnTo>
                <a:lnTo>
                  <a:pt x="9" y="0"/>
                </a:lnTo>
                <a:lnTo>
                  <a:pt x="2" y="0"/>
                </a:lnTo>
                <a:lnTo>
                  <a:pt x="0" y="3"/>
                </a:lnTo>
                <a:lnTo>
                  <a:pt x="0" y="10"/>
                </a:lnTo>
                <a:lnTo>
                  <a:pt x="23" y="51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1" name="Freeform 91"/>
          <p:cNvSpPr>
            <a:spLocks/>
          </p:cNvSpPr>
          <p:nvPr/>
        </p:nvSpPr>
        <p:spPr bwMode="auto">
          <a:xfrm>
            <a:off x="5216525" y="2224088"/>
            <a:ext cx="731838" cy="6350"/>
          </a:xfrm>
          <a:custGeom>
            <a:avLst/>
            <a:gdLst>
              <a:gd name="T0" fmla="*/ 2147483647 w 461"/>
              <a:gd name="T1" fmla="*/ 0 h 4"/>
              <a:gd name="T2" fmla="*/ 2147483647 w 461"/>
              <a:gd name="T3" fmla="*/ 0 h 4"/>
              <a:gd name="T4" fmla="*/ 0 w 461"/>
              <a:gd name="T5" fmla="*/ 0 h 4"/>
              <a:gd name="T6" fmla="*/ 0 w 461"/>
              <a:gd name="T7" fmla="*/ 2147483647 h 4"/>
              <a:gd name="T8" fmla="*/ 2147483647 w 461"/>
              <a:gd name="T9" fmla="*/ 2147483647 h 4"/>
              <a:gd name="T10" fmla="*/ 2147483647 w 461"/>
              <a:gd name="T11" fmla="*/ 2147483647 h 4"/>
              <a:gd name="T12" fmla="*/ 2147483647 w 461"/>
              <a:gd name="T13" fmla="*/ 2147483647 h 4"/>
              <a:gd name="T14" fmla="*/ 2147483647 w 461"/>
              <a:gd name="T15" fmla="*/ 2147483647 h 4"/>
              <a:gd name="T16" fmla="*/ 2147483647 w 461"/>
              <a:gd name="T17" fmla="*/ 2147483647 h 4"/>
              <a:gd name="T18" fmla="*/ 2147483647 w 461"/>
              <a:gd name="T19" fmla="*/ 2147483647 h 4"/>
              <a:gd name="T20" fmla="*/ 2147483647 w 461"/>
              <a:gd name="T21" fmla="*/ 2147483647 h 4"/>
              <a:gd name="T22" fmla="*/ 2147483647 w 461"/>
              <a:gd name="T23" fmla="*/ 2147483647 h 4"/>
              <a:gd name="T24" fmla="*/ 2147483647 w 461"/>
              <a:gd name="T25" fmla="*/ 2147483647 h 4"/>
              <a:gd name="T26" fmla="*/ 2147483647 w 461"/>
              <a:gd name="T27" fmla="*/ 2147483647 h 4"/>
              <a:gd name="T28" fmla="*/ 2147483647 w 461"/>
              <a:gd name="T29" fmla="*/ 0 h 4"/>
              <a:gd name="T30" fmla="*/ 2147483647 w 461"/>
              <a:gd name="T31" fmla="*/ 0 h 4"/>
              <a:gd name="T32" fmla="*/ 2147483647 w 461"/>
              <a:gd name="T33" fmla="*/ 0 h 4"/>
              <a:gd name="T34" fmla="*/ 2147483647 w 461"/>
              <a:gd name="T35" fmla="*/ 0 h 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61"/>
              <a:gd name="T55" fmla="*/ 0 h 4"/>
              <a:gd name="T56" fmla="*/ 461 w 461"/>
              <a:gd name="T57" fmla="*/ 4 h 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61" h="4">
                <a:moveTo>
                  <a:pt x="8" y="0"/>
                </a:moveTo>
                <a:lnTo>
                  <a:pt x="3" y="0"/>
                </a:lnTo>
                <a:lnTo>
                  <a:pt x="0" y="0"/>
                </a:lnTo>
                <a:lnTo>
                  <a:pt x="0" y="2"/>
                </a:lnTo>
                <a:lnTo>
                  <a:pt x="3" y="3"/>
                </a:lnTo>
                <a:lnTo>
                  <a:pt x="5" y="3"/>
                </a:lnTo>
                <a:lnTo>
                  <a:pt x="8" y="3"/>
                </a:lnTo>
                <a:lnTo>
                  <a:pt x="452" y="3"/>
                </a:lnTo>
                <a:lnTo>
                  <a:pt x="453" y="3"/>
                </a:lnTo>
                <a:lnTo>
                  <a:pt x="455" y="3"/>
                </a:lnTo>
                <a:lnTo>
                  <a:pt x="458" y="2"/>
                </a:lnTo>
                <a:lnTo>
                  <a:pt x="460" y="1"/>
                </a:lnTo>
                <a:lnTo>
                  <a:pt x="458" y="1"/>
                </a:lnTo>
                <a:lnTo>
                  <a:pt x="458" y="0"/>
                </a:lnTo>
                <a:lnTo>
                  <a:pt x="455" y="0"/>
                </a:lnTo>
                <a:lnTo>
                  <a:pt x="452" y="0"/>
                </a:lnTo>
                <a:lnTo>
                  <a:pt x="8" y="0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2" name="Freeform 92"/>
          <p:cNvSpPr>
            <a:spLocks/>
          </p:cNvSpPr>
          <p:nvPr/>
        </p:nvSpPr>
        <p:spPr bwMode="auto">
          <a:xfrm>
            <a:off x="5216525" y="2203450"/>
            <a:ext cx="711200" cy="204788"/>
          </a:xfrm>
          <a:custGeom>
            <a:avLst/>
            <a:gdLst>
              <a:gd name="T0" fmla="*/ 2147483647 w 448"/>
              <a:gd name="T1" fmla="*/ 0 h 129"/>
              <a:gd name="T2" fmla="*/ 0 w 448"/>
              <a:gd name="T3" fmla="*/ 2147483647 h 129"/>
              <a:gd name="T4" fmla="*/ 2147483647 w 448"/>
              <a:gd name="T5" fmla="*/ 2147483647 h 129"/>
              <a:gd name="T6" fmla="*/ 2147483647 w 448"/>
              <a:gd name="T7" fmla="*/ 2147483647 h 129"/>
              <a:gd name="T8" fmla="*/ 2147483647 w 448"/>
              <a:gd name="T9" fmla="*/ 2147483647 h 129"/>
              <a:gd name="T10" fmla="*/ 2147483647 w 448"/>
              <a:gd name="T11" fmla="*/ 2147483647 h 129"/>
              <a:gd name="T12" fmla="*/ 2147483647 w 448"/>
              <a:gd name="T13" fmla="*/ 2147483647 h 129"/>
              <a:gd name="T14" fmla="*/ 2147483647 w 448"/>
              <a:gd name="T15" fmla="*/ 2147483647 h 129"/>
              <a:gd name="T16" fmla="*/ 2147483647 w 448"/>
              <a:gd name="T17" fmla="*/ 2147483647 h 129"/>
              <a:gd name="T18" fmla="*/ 2147483647 w 448"/>
              <a:gd name="T19" fmla="*/ 2147483647 h 129"/>
              <a:gd name="T20" fmla="*/ 2147483647 w 448"/>
              <a:gd name="T21" fmla="*/ 2147483647 h 129"/>
              <a:gd name="T22" fmla="*/ 2147483647 w 448"/>
              <a:gd name="T23" fmla="*/ 2147483647 h 129"/>
              <a:gd name="T24" fmla="*/ 2147483647 w 448"/>
              <a:gd name="T25" fmla="*/ 2147483647 h 129"/>
              <a:gd name="T26" fmla="*/ 2147483647 w 448"/>
              <a:gd name="T27" fmla="*/ 2147483647 h 129"/>
              <a:gd name="T28" fmla="*/ 2147483647 w 448"/>
              <a:gd name="T29" fmla="*/ 2147483647 h 129"/>
              <a:gd name="T30" fmla="*/ 2147483647 w 448"/>
              <a:gd name="T31" fmla="*/ 2147483647 h 129"/>
              <a:gd name="T32" fmla="*/ 2147483647 w 448"/>
              <a:gd name="T33" fmla="*/ 2147483647 h 129"/>
              <a:gd name="T34" fmla="*/ 2147483647 w 448"/>
              <a:gd name="T35" fmla="*/ 2147483647 h 129"/>
              <a:gd name="T36" fmla="*/ 2147483647 w 448"/>
              <a:gd name="T37" fmla="*/ 2147483647 h 129"/>
              <a:gd name="T38" fmla="*/ 2147483647 w 448"/>
              <a:gd name="T39" fmla="*/ 2147483647 h 129"/>
              <a:gd name="T40" fmla="*/ 2147483647 w 448"/>
              <a:gd name="T41" fmla="*/ 2147483647 h 129"/>
              <a:gd name="T42" fmla="*/ 2147483647 w 448"/>
              <a:gd name="T43" fmla="*/ 2147483647 h 129"/>
              <a:gd name="T44" fmla="*/ 2147483647 w 448"/>
              <a:gd name="T45" fmla="*/ 2147483647 h 129"/>
              <a:gd name="T46" fmla="*/ 2147483647 w 448"/>
              <a:gd name="T47" fmla="*/ 2147483647 h 129"/>
              <a:gd name="T48" fmla="*/ 2147483647 w 448"/>
              <a:gd name="T49" fmla="*/ 2147483647 h 129"/>
              <a:gd name="T50" fmla="*/ 2147483647 w 448"/>
              <a:gd name="T51" fmla="*/ 2147483647 h 129"/>
              <a:gd name="T52" fmla="*/ 2147483647 w 448"/>
              <a:gd name="T53" fmla="*/ 2147483647 h 129"/>
              <a:gd name="T54" fmla="*/ 2147483647 w 448"/>
              <a:gd name="T55" fmla="*/ 2147483647 h 129"/>
              <a:gd name="T56" fmla="*/ 2147483647 w 448"/>
              <a:gd name="T57" fmla="*/ 2147483647 h 129"/>
              <a:gd name="T58" fmla="*/ 2147483647 w 448"/>
              <a:gd name="T59" fmla="*/ 2147483647 h 129"/>
              <a:gd name="T60" fmla="*/ 2147483647 w 448"/>
              <a:gd name="T61" fmla="*/ 2147483647 h 129"/>
              <a:gd name="T62" fmla="*/ 2147483647 w 448"/>
              <a:gd name="T63" fmla="*/ 0 h 129"/>
              <a:gd name="T64" fmla="*/ 2147483647 w 448"/>
              <a:gd name="T65" fmla="*/ 2147483647 h 129"/>
              <a:gd name="T66" fmla="*/ 2147483647 w 448"/>
              <a:gd name="T67" fmla="*/ 2147483647 h 129"/>
              <a:gd name="T68" fmla="*/ 2147483647 w 448"/>
              <a:gd name="T69" fmla="*/ 2147483647 h 129"/>
              <a:gd name="T70" fmla="*/ 2147483647 w 448"/>
              <a:gd name="T71" fmla="*/ 2147483647 h 129"/>
              <a:gd name="T72" fmla="*/ 2147483647 w 448"/>
              <a:gd name="T73" fmla="*/ 2147483647 h 129"/>
              <a:gd name="T74" fmla="*/ 2147483647 w 448"/>
              <a:gd name="T75" fmla="*/ 2147483647 h 129"/>
              <a:gd name="T76" fmla="*/ 2147483647 w 448"/>
              <a:gd name="T77" fmla="*/ 2147483647 h 129"/>
              <a:gd name="T78" fmla="*/ 2147483647 w 448"/>
              <a:gd name="T79" fmla="*/ 2147483647 h 129"/>
              <a:gd name="T80" fmla="*/ 2147483647 w 448"/>
              <a:gd name="T81" fmla="*/ 2147483647 h 129"/>
              <a:gd name="T82" fmla="*/ 2147483647 w 448"/>
              <a:gd name="T83" fmla="*/ 2147483647 h 129"/>
              <a:gd name="T84" fmla="*/ 2147483647 w 448"/>
              <a:gd name="T85" fmla="*/ 2147483647 h 129"/>
              <a:gd name="T86" fmla="*/ 2147483647 w 448"/>
              <a:gd name="T87" fmla="*/ 2147483647 h 129"/>
              <a:gd name="T88" fmla="*/ 2147483647 w 448"/>
              <a:gd name="T89" fmla="*/ 2147483647 h 129"/>
              <a:gd name="T90" fmla="*/ 2147483647 w 448"/>
              <a:gd name="T91" fmla="*/ 2147483647 h 129"/>
              <a:gd name="T92" fmla="*/ 2147483647 w 448"/>
              <a:gd name="T93" fmla="*/ 2147483647 h 129"/>
              <a:gd name="T94" fmla="*/ 2147483647 w 448"/>
              <a:gd name="T95" fmla="*/ 2147483647 h 129"/>
              <a:gd name="T96" fmla="*/ 2147483647 w 448"/>
              <a:gd name="T97" fmla="*/ 2147483647 h 129"/>
              <a:gd name="T98" fmla="*/ 2147483647 w 448"/>
              <a:gd name="T99" fmla="*/ 2147483647 h 129"/>
              <a:gd name="T100" fmla="*/ 2147483647 w 448"/>
              <a:gd name="T101" fmla="*/ 2147483647 h 129"/>
              <a:gd name="T102" fmla="*/ 2147483647 w 448"/>
              <a:gd name="T103" fmla="*/ 2147483647 h 129"/>
              <a:gd name="T104" fmla="*/ 2147483647 w 448"/>
              <a:gd name="T105" fmla="*/ 2147483647 h 129"/>
              <a:gd name="T106" fmla="*/ 2147483647 w 448"/>
              <a:gd name="T107" fmla="*/ 2147483647 h 129"/>
              <a:gd name="T108" fmla="*/ 2147483647 w 448"/>
              <a:gd name="T109" fmla="*/ 2147483647 h 129"/>
              <a:gd name="T110" fmla="*/ 2147483647 w 448"/>
              <a:gd name="T111" fmla="*/ 2147483647 h 129"/>
              <a:gd name="T112" fmla="*/ 2147483647 w 448"/>
              <a:gd name="T113" fmla="*/ 2147483647 h 129"/>
              <a:gd name="T114" fmla="*/ 2147483647 w 448"/>
              <a:gd name="T115" fmla="*/ 2147483647 h 129"/>
              <a:gd name="T116" fmla="*/ 2147483647 w 448"/>
              <a:gd name="T117" fmla="*/ 2147483647 h 1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48"/>
              <a:gd name="T178" fmla="*/ 0 h 129"/>
              <a:gd name="T179" fmla="*/ 448 w 448"/>
              <a:gd name="T180" fmla="*/ 129 h 12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48" h="129">
                <a:moveTo>
                  <a:pt x="15" y="3"/>
                </a:moveTo>
                <a:lnTo>
                  <a:pt x="12" y="0"/>
                </a:lnTo>
                <a:lnTo>
                  <a:pt x="3" y="0"/>
                </a:lnTo>
                <a:lnTo>
                  <a:pt x="0" y="3"/>
                </a:lnTo>
                <a:lnTo>
                  <a:pt x="0" y="11"/>
                </a:lnTo>
                <a:lnTo>
                  <a:pt x="5" y="17"/>
                </a:lnTo>
                <a:lnTo>
                  <a:pt x="8" y="24"/>
                </a:lnTo>
                <a:lnTo>
                  <a:pt x="13" y="30"/>
                </a:lnTo>
                <a:lnTo>
                  <a:pt x="18" y="36"/>
                </a:lnTo>
                <a:lnTo>
                  <a:pt x="22" y="41"/>
                </a:lnTo>
                <a:lnTo>
                  <a:pt x="27" y="48"/>
                </a:lnTo>
                <a:lnTo>
                  <a:pt x="32" y="53"/>
                </a:lnTo>
                <a:lnTo>
                  <a:pt x="38" y="59"/>
                </a:lnTo>
                <a:lnTo>
                  <a:pt x="43" y="66"/>
                </a:lnTo>
                <a:lnTo>
                  <a:pt x="56" y="75"/>
                </a:lnTo>
                <a:lnTo>
                  <a:pt x="63" y="80"/>
                </a:lnTo>
                <a:lnTo>
                  <a:pt x="68" y="85"/>
                </a:lnTo>
                <a:lnTo>
                  <a:pt x="76" y="89"/>
                </a:lnTo>
                <a:lnTo>
                  <a:pt x="83" y="91"/>
                </a:lnTo>
                <a:lnTo>
                  <a:pt x="89" y="96"/>
                </a:lnTo>
                <a:lnTo>
                  <a:pt x="98" y="100"/>
                </a:lnTo>
                <a:lnTo>
                  <a:pt x="106" y="104"/>
                </a:lnTo>
                <a:lnTo>
                  <a:pt x="113" y="107"/>
                </a:lnTo>
                <a:lnTo>
                  <a:pt x="119" y="109"/>
                </a:lnTo>
                <a:lnTo>
                  <a:pt x="128" y="112"/>
                </a:lnTo>
                <a:lnTo>
                  <a:pt x="136" y="116"/>
                </a:lnTo>
                <a:lnTo>
                  <a:pt x="154" y="120"/>
                </a:lnTo>
                <a:lnTo>
                  <a:pt x="161" y="121"/>
                </a:lnTo>
                <a:lnTo>
                  <a:pt x="169" y="122"/>
                </a:lnTo>
                <a:lnTo>
                  <a:pt x="179" y="124"/>
                </a:lnTo>
                <a:lnTo>
                  <a:pt x="187" y="126"/>
                </a:lnTo>
                <a:lnTo>
                  <a:pt x="197" y="127"/>
                </a:lnTo>
                <a:lnTo>
                  <a:pt x="222" y="128"/>
                </a:lnTo>
                <a:lnTo>
                  <a:pt x="223" y="128"/>
                </a:lnTo>
                <a:lnTo>
                  <a:pt x="232" y="127"/>
                </a:lnTo>
                <a:lnTo>
                  <a:pt x="249" y="127"/>
                </a:lnTo>
                <a:lnTo>
                  <a:pt x="258" y="126"/>
                </a:lnTo>
                <a:lnTo>
                  <a:pt x="266" y="124"/>
                </a:lnTo>
                <a:lnTo>
                  <a:pt x="276" y="122"/>
                </a:lnTo>
                <a:lnTo>
                  <a:pt x="284" y="121"/>
                </a:lnTo>
                <a:lnTo>
                  <a:pt x="292" y="120"/>
                </a:lnTo>
                <a:lnTo>
                  <a:pt x="300" y="117"/>
                </a:lnTo>
                <a:lnTo>
                  <a:pt x="308" y="116"/>
                </a:lnTo>
                <a:lnTo>
                  <a:pt x="316" y="112"/>
                </a:lnTo>
                <a:lnTo>
                  <a:pt x="324" y="109"/>
                </a:lnTo>
                <a:lnTo>
                  <a:pt x="332" y="107"/>
                </a:lnTo>
                <a:lnTo>
                  <a:pt x="339" y="104"/>
                </a:lnTo>
                <a:lnTo>
                  <a:pt x="348" y="100"/>
                </a:lnTo>
                <a:lnTo>
                  <a:pt x="354" y="96"/>
                </a:lnTo>
                <a:lnTo>
                  <a:pt x="362" y="91"/>
                </a:lnTo>
                <a:lnTo>
                  <a:pt x="375" y="85"/>
                </a:lnTo>
                <a:lnTo>
                  <a:pt x="382" y="80"/>
                </a:lnTo>
                <a:lnTo>
                  <a:pt x="389" y="75"/>
                </a:lnTo>
                <a:lnTo>
                  <a:pt x="396" y="70"/>
                </a:lnTo>
                <a:lnTo>
                  <a:pt x="413" y="53"/>
                </a:lnTo>
                <a:lnTo>
                  <a:pt x="423" y="43"/>
                </a:lnTo>
                <a:lnTo>
                  <a:pt x="427" y="36"/>
                </a:lnTo>
                <a:lnTo>
                  <a:pt x="432" y="30"/>
                </a:lnTo>
                <a:lnTo>
                  <a:pt x="445" y="11"/>
                </a:lnTo>
                <a:lnTo>
                  <a:pt x="447" y="9"/>
                </a:lnTo>
                <a:lnTo>
                  <a:pt x="447" y="7"/>
                </a:lnTo>
                <a:lnTo>
                  <a:pt x="445" y="4"/>
                </a:lnTo>
                <a:lnTo>
                  <a:pt x="445" y="3"/>
                </a:lnTo>
                <a:lnTo>
                  <a:pt x="442" y="0"/>
                </a:lnTo>
                <a:lnTo>
                  <a:pt x="434" y="0"/>
                </a:lnTo>
                <a:lnTo>
                  <a:pt x="430" y="3"/>
                </a:lnTo>
                <a:lnTo>
                  <a:pt x="420" y="22"/>
                </a:lnTo>
                <a:lnTo>
                  <a:pt x="415" y="27"/>
                </a:lnTo>
                <a:lnTo>
                  <a:pt x="410" y="32"/>
                </a:lnTo>
                <a:lnTo>
                  <a:pt x="400" y="45"/>
                </a:lnTo>
                <a:lnTo>
                  <a:pt x="396" y="49"/>
                </a:lnTo>
                <a:lnTo>
                  <a:pt x="389" y="53"/>
                </a:lnTo>
                <a:lnTo>
                  <a:pt x="374" y="68"/>
                </a:lnTo>
                <a:lnTo>
                  <a:pt x="367" y="72"/>
                </a:lnTo>
                <a:lnTo>
                  <a:pt x="352" y="80"/>
                </a:lnTo>
                <a:lnTo>
                  <a:pt x="346" y="82"/>
                </a:lnTo>
                <a:lnTo>
                  <a:pt x="339" y="87"/>
                </a:lnTo>
                <a:lnTo>
                  <a:pt x="334" y="90"/>
                </a:lnTo>
                <a:lnTo>
                  <a:pt x="326" y="93"/>
                </a:lnTo>
                <a:lnTo>
                  <a:pt x="319" y="96"/>
                </a:lnTo>
                <a:lnTo>
                  <a:pt x="311" y="99"/>
                </a:lnTo>
                <a:lnTo>
                  <a:pt x="303" y="100"/>
                </a:lnTo>
                <a:lnTo>
                  <a:pt x="295" y="104"/>
                </a:lnTo>
                <a:lnTo>
                  <a:pt x="289" y="105"/>
                </a:lnTo>
                <a:lnTo>
                  <a:pt x="281" y="107"/>
                </a:lnTo>
                <a:lnTo>
                  <a:pt x="273" y="108"/>
                </a:lnTo>
                <a:lnTo>
                  <a:pt x="265" y="109"/>
                </a:lnTo>
                <a:lnTo>
                  <a:pt x="255" y="111"/>
                </a:lnTo>
                <a:lnTo>
                  <a:pt x="247" y="112"/>
                </a:lnTo>
                <a:lnTo>
                  <a:pt x="232" y="112"/>
                </a:lnTo>
                <a:lnTo>
                  <a:pt x="222" y="114"/>
                </a:lnTo>
                <a:lnTo>
                  <a:pt x="223" y="114"/>
                </a:lnTo>
                <a:lnTo>
                  <a:pt x="198" y="112"/>
                </a:lnTo>
                <a:lnTo>
                  <a:pt x="190" y="111"/>
                </a:lnTo>
                <a:lnTo>
                  <a:pt x="180" y="109"/>
                </a:lnTo>
                <a:lnTo>
                  <a:pt x="172" y="108"/>
                </a:lnTo>
                <a:lnTo>
                  <a:pt x="164" y="107"/>
                </a:lnTo>
                <a:lnTo>
                  <a:pt x="156" y="105"/>
                </a:lnTo>
                <a:lnTo>
                  <a:pt x="141" y="100"/>
                </a:lnTo>
                <a:lnTo>
                  <a:pt x="134" y="99"/>
                </a:lnTo>
                <a:lnTo>
                  <a:pt x="126" y="96"/>
                </a:lnTo>
                <a:lnTo>
                  <a:pt x="119" y="93"/>
                </a:lnTo>
                <a:lnTo>
                  <a:pt x="112" y="90"/>
                </a:lnTo>
                <a:lnTo>
                  <a:pt x="106" y="87"/>
                </a:lnTo>
                <a:lnTo>
                  <a:pt x="98" y="82"/>
                </a:lnTo>
                <a:lnTo>
                  <a:pt x="91" y="80"/>
                </a:lnTo>
                <a:lnTo>
                  <a:pt x="85" y="76"/>
                </a:lnTo>
                <a:lnTo>
                  <a:pt x="78" y="72"/>
                </a:lnTo>
                <a:lnTo>
                  <a:pt x="71" y="68"/>
                </a:lnTo>
                <a:lnTo>
                  <a:pt x="67" y="63"/>
                </a:lnTo>
                <a:lnTo>
                  <a:pt x="55" y="53"/>
                </a:lnTo>
                <a:lnTo>
                  <a:pt x="45" y="45"/>
                </a:lnTo>
                <a:lnTo>
                  <a:pt x="40" y="39"/>
                </a:lnTo>
                <a:lnTo>
                  <a:pt x="35" y="32"/>
                </a:lnTo>
                <a:lnTo>
                  <a:pt x="30" y="27"/>
                </a:lnTo>
                <a:lnTo>
                  <a:pt x="25" y="22"/>
                </a:lnTo>
                <a:lnTo>
                  <a:pt x="22" y="16"/>
                </a:lnTo>
                <a:lnTo>
                  <a:pt x="18" y="9"/>
                </a:lnTo>
                <a:lnTo>
                  <a:pt x="15" y="3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3" name="Freeform 93"/>
          <p:cNvSpPr>
            <a:spLocks/>
          </p:cNvSpPr>
          <p:nvPr/>
        </p:nvSpPr>
        <p:spPr bwMode="auto">
          <a:xfrm>
            <a:off x="5224463" y="1660525"/>
            <a:ext cx="708025" cy="557213"/>
          </a:xfrm>
          <a:custGeom>
            <a:avLst/>
            <a:gdLst>
              <a:gd name="T0" fmla="*/ 2147483647 w 446"/>
              <a:gd name="T1" fmla="*/ 0 h 351"/>
              <a:gd name="T2" fmla="*/ 0 w 446"/>
              <a:gd name="T3" fmla="*/ 2147483647 h 351"/>
              <a:gd name="T4" fmla="*/ 2147483647 w 446"/>
              <a:gd name="T5" fmla="*/ 2147483647 h 351"/>
              <a:gd name="T6" fmla="*/ 2147483647 w 446"/>
              <a:gd name="T7" fmla="*/ 0 h 351"/>
              <a:gd name="T8" fmla="*/ 0 60000 65536"/>
              <a:gd name="T9" fmla="*/ 0 60000 65536"/>
              <a:gd name="T10" fmla="*/ 0 60000 65536"/>
              <a:gd name="T11" fmla="*/ 0 60000 65536"/>
              <a:gd name="T12" fmla="*/ 0 w 446"/>
              <a:gd name="T13" fmla="*/ 0 h 351"/>
              <a:gd name="T14" fmla="*/ 446 w 446"/>
              <a:gd name="T15" fmla="*/ 351 h 3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6" h="351">
                <a:moveTo>
                  <a:pt x="195" y="0"/>
                </a:moveTo>
                <a:lnTo>
                  <a:pt x="0" y="350"/>
                </a:lnTo>
                <a:lnTo>
                  <a:pt x="445" y="350"/>
                </a:lnTo>
                <a:lnTo>
                  <a:pt x="195" y="0"/>
                </a:lnTo>
              </a:path>
            </a:pathLst>
          </a:custGeom>
          <a:solidFill>
            <a:srgbClr val="FF0073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4" name="Freeform 94"/>
          <p:cNvSpPr>
            <a:spLocks/>
          </p:cNvSpPr>
          <p:nvPr/>
        </p:nvSpPr>
        <p:spPr bwMode="auto">
          <a:xfrm>
            <a:off x="5211763" y="1646238"/>
            <a:ext cx="733425" cy="584200"/>
          </a:xfrm>
          <a:custGeom>
            <a:avLst/>
            <a:gdLst>
              <a:gd name="T0" fmla="*/ 2147483647 w 462"/>
              <a:gd name="T1" fmla="*/ 2147483647 h 368"/>
              <a:gd name="T2" fmla="*/ 2147483647 w 462"/>
              <a:gd name="T3" fmla="*/ 0 h 368"/>
              <a:gd name="T4" fmla="*/ 2147483647 w 462"/>
              <a:gd name="T5" fmla="*/ 0 h 368"/>
              <a:gd name="T6" fmla="*/ 2147483647 w 462"/>
              <a:gd name="T7" fmla="*/ 2147483647 h 368"/>
              <a:gd name="T8" fmla="*/ 2147483647 w 462"/>
              <a:gd name="T9" fmla="*/ 2147483647 h 368"/>
              <a:gd name="T10" fmla="*/ 2147483647 w 462"/>
              <a:gd name="T11" fmla="*/ 2147483647 h 368"/>
              <a:gd name="T12" fmla="*/ 0 w 462"/>
              <a:gd name="T13" fmla="*/ 2147483647 h 368"/>
              <a:gd name="T14" fmla="*/ 0 w 462"/>
              <a:gd name="T15" fmla="*/ 2147483647 h 368"/>
              <a:gd name="T16" fmla="*/ 2147483647 w 462"/>
              <a:gd name="T17" fmla="*/ 2147483647 h 368"/>
              <a:gd name="T18" fmla="*/ 2147483647 w 462"/>
              <a:gd name="T19" fmla="*/ 2147483647 h 368"/>
              <a:gd name="T20" fmla="*/ 2147483647 w 462"/>
              <a:gd name="T21" fmla="*/ 2147483647 h 368"/>
              <a:gd name="T22" fmla="*/ 2147483647 w 462"/>
              <a:gd name="T23" fmla="*/ 2147483647 h 368"/>
              <a:gd name="T24" fmla="*/ 2147483647 w 462"/>
              <a:gd name="T25" fmla="*/ 2147483647 h 368"/>
              <a:gd name="T26" fmla="*/ 2147483647 w 462"/>
              <a:gd name="T27" fmla="*/ 2147483647 h 368"/>
              <a:gd name="T28" fmla="*/ 2147483647 w 462"/>
              <a:gd name="T29" fmla="*/ 2147483647 h 368"/>
              <a:gd name="T30" fmla="*/ 2147483647 w 462"/>
              <a:gd name="T31" fmla="*/ 2147483647 h 368"/>
              <a:gd name="T32" fmla="*/ 2147483647 w 462"/>
              <a:gd name="T33" fmla="*/ 2147483647 h 368"/>
              <a:gd name="T34" fmla="*/ 2147483647 w 462"/>
              <a:gd name="T35" fmla="*/ 2147483647 h 368"/>
              <a:gd name="T36" fmla="*/ 2147483647 w 462"/>
              <a:gd name="T37" fmla="*/ 2147483647 h 368"/>
              <a:gd name="T38" fmla="*/ 2147483647 w 462"/>
              <a:gd name="T39" fmla="*/ 2147483647 h 368"/>
              <a:gd name="T40" fmla="*/ 2147483647 w 462"/>
              <a:gd name="T41" fmla="*/ 2147483647 h 368"/>
              <a:gd name="T42" fmla="*/ 2147483647 w 462"/>
              <a:gd name="T43" fmla="*/ 2147483647 h 368"/>
              <a:gd name="T44" fmla="*/ 2147483647 w 462"/>
              <a:gd name="T45" fmla="*/ 2147483647 h 368"/>
              <a:gd name="T46" fmla="*/ 2147483647 w 462"/>
              <a:gd name="T47" fmla="*/ 2147483647 h 368"/>
              <a:gd name="T48" fmla="*/ 2147483647 w 462"/>
              <a:gd name="T49" fmla="*/ 2147483647 h 368"/>
              <a:gd name="T50" fmla="*/ 2147483647 w 462"/>
              <a:gd name="T51" fmla="*/ 2147483647 h 368"/>
              <a:gd name="T52" fmla="*/ 2147483647 w 462"/>
              <a:gd name="T53" fmla="*/ 2147483647 h 368"/>
              <a:gd name="T54" fmla="*/ 2147483647 w 462"/>
              <a:gd name="T55" fmla="*/ 2147483647 h 36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62"/>
              <a:gd name="T85" fmla="*/ 0 h 368"/>
              <a:gd name="T86" fmla="*/ 462 w 462"/>
              <a:gd name="T87" fmla="*/ 368 h 36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62" h="368">
                <a:moveTo>
                  <a:pt x="208" y="4"/>
                </a:moveTo>
                <a:lnTo>
                  <a:pt x="206" y="0"/>
                </a:lnTo>
                <a:lnTo>
                  <a:pt x="200" y="0"/>
                </a:lnTo>
                <a:lnTo>
                  <a:pt x="198" y="1"/>
                </a:lnTo>
                <a:lnTo>
                  <a:pt x="196" y="1"/>
                </a:lnTo>
                <a:lnTo>
                  <a:pt x="195" y="4"/>
                </a:lnTo>
                <a:lnTo>
                  <a:pt x="0" y="354"/>
                </a:lnTo>
                <a:lnTo>
                  <a:pt x="0" y="362"/>
                </a:lnTo>
                <a:lnTo>
                  <a:pt x="3" y="366"/>
                </a:lnTo>
                <a:lnTo>
                  <a:pt x="5" y="366"/>
                </a:lnTo>
                <a:lnTo>
                  <a:pt x="8" y="367"/>
                </a:lnTo>
                <a:lnTo>
                  <a:pt x="453" y="367"/>
                </a:lnTo>
                <a:lnTo>
                  <a:pt x="455" y="366"/>
                </a:lnTo>
                <a:lnTo>
                  <a:pt x="456" y="366"/>
                </a:lnTo>
                <a:lnTo>
                  <a:pt x="459" y="362"/>
                </a:lnTo>
                <a:lnTo>
                  <a:pt x="459" y="361"/>
                </a:lnTo>
                <a:lnTo>
                  <a:pt x="461" y="359"/>
                </a:lnTo>
                <a:lnTo>
                  <a:pt x="459" y="356"/>
                </a:lnTo>
                <a:lnTo>
                  <a:pt x="459" y="354"/>
                </a:lnTo>
                <a:lnTo>
                  <a:pt x="208" y="4"/>
                </a:lnTo>
                <a:lnTo>
                  <a:pt x="196" y="11"/>
                </a:lnTo>
                <a:lnTo>
                  <a:pt x="446" y="362"/>
                </a:lnTo>
                <a:lnTo>
                  <a:pt x="453" y="352"/>
                </a:lnTo>
                <a:lnTo>
                  <a:pt x="8" y="352"/>
                </a:lnTo>
                <a:lnTo>
                  <a:pt x="15" y="362"/>
                </a:lnTo>
                <a:lnTo>
                  <a:pt x="208" y="11"/>
                </a:lnTo>
                <a:lnTo>
                  <a:pt x="196" y="11"/>
                </a:lnTo>
                <a:lnTo>
                  <a:pt x="208" y="4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95"/>
          <p:cNvSpPr>
            <a:spLocks noChangeArrowheads="1"/>
          </p:cNvSpPr>
          <p:nvPr/>
        </p:nvSpPr>
        <p:spPr bwMode="auto">
          <a:xfrm>
            <a:off x="2500313" y="5754688"/>
            <a:ext cx="3989387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r>
              <a:rPr lang="fr-FR" dirty="0">
                <a:solidFill>
                  <a:srgbClr val="0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Quel rôle peut jouer l’évaluation </a:t>
            </a:r>
            <a:br>
              <a:rPr lang="fr-FR" dirty="0">
                <a:solidFill>
                  <a:srgbClr val="0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fr-FR" dirty="0">
                <a:solidFill>
                  <a:srgbClr val="00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de la performance des agents...? </a:t>
            </a:r>
          </a:p>
        </p:txBody>
      </p:sp>
      <p:grpSp>
        <p:nvGrpSpPr>
          <p:cNvPr id="17426" name="Group 96"/>
          <p:cNvGrpSpPr>
            <a:grpSpLocks/>
          </p:cNvGrpSpPr>
          <p:nvPr/>
        </p:nvGrpSpPr>
        <p:grpSpPr bwMode="auto">
          <a:xfrm>
            <a:off x="4267200" y="3195638"/>
            <a:ext cx="806450" cy="796925"/>
            <a:chOff x="2688" y="2235"/>
            <a:chExt cx="508" cy="502"/>
          </a:xfrm>
        </p:grpSpPr>
        <p:sp>
          <p:nvSpPr>
            <p:cNvPr id="17433" name="Freeform 97"/>
            <p:cNvSpPr>
              <a:spLocks/>
            </p:cNvSpPr>
            <p:nvPr/>
          </p:nvSpPr>
          <p:spPr bwMode="auto">
            <a:xfrm>
              <a:off x="2911" y="2235"/>
              <a:ext cx="285" cy="454"/>
            </a:xfrm>
            <a:custGeom>
              <a:avLst/>
              <a:gdLst>
                <a:gd name="T0" fmla="*/ 104 w 285"/>
                <a:gd name="T1" fmla="*/ 452 h 454"/>
                <a:gd name="T2" fmla="*/ 129 w 285"/>
                <a:gd name="T3" fmla="*/ 447 h 454"/>
                <a:gd name="T4" fmla="*/ 151 w 285"/>
                <a:gd name="T5" fmla="*/ 440 h 454"/>
                <a:gd name="T6" fmla="*/ 171 w 285"/>
                <a:gd name="T7" fmla="*/ 430 h 454"/>
                <a:gd name="T8" fmla="*/ 196 w 285"/>
                <a:gd name="T9" fmla="*/ 415 h 454"/>
                <a:gd name="T10" fmla="*/ 218 w 285"/>
                <a:gd name="T11" fmla="*/ 397 h 454"/>
                <a:gd name="T12" fmla="*/ 233 w 285"/>
                <a:gd name="T13" fmla="*/ 380 h 454"/>
                <a:gd name="T14" fmla="*/ 245 w 285"/>
                <a:gd name="T15" fmla="*/ 363 h 454"/>
                <a:gd name="T16" fmla="*/ 257 w 285"/>
                <a:gd name="T17" fmla="*/ 344 h 454"/>
                <a:gd name="T18" fmla="*/ 267 w 285"/>
                <a:gd name="T19" fmla="*/ 324 h 454"/>
                <a:gd name="T20" fmla="*/ 275 w 285"/>
                <a:gd name="T21" fmla="*/ 299 h 454"/>
                <a:gd name="T22" fmla="*/ 281 w 285"/>
                <a:gd name="T23" fmla="*/ 275 h 454"/>
                <a:gd name="T24" fmla="*/ 284 w 285"/>
                <a:gd name="T25" fmla="*/ 245 h 454"/>
                <a:gd name="T26" fmla="*/ 282 w 285"/>
                <a:gd name="T27" fmla="*/ 218 h 454"/>
                <a:gd name="T28" fmla="*/ 277 w 285"/>
                <a:gd name="T29" fmla="*/ 192 h 454"/>
                <a:gd name="T30" fmla="*/ 270 w 285"/>
                <a:gd name="T31" fmla="*/ 170 h 454"/>
                <a:gd name="T32" fmla="*/ 257 w 285"/>
                <a:gd name="T33" fmla="*/ 142 h 454"/>
                <a:gd name="T34" fmla="*/ 244 w 285"/>
                <a:gd name="T35" fmla="*/ 120 h 454"/>
                <a:gd name="T36" fmla="*/ 228 w 285"/>
                <a:gd name="T37" fmla="*/ 101 h 454"/>
                <a:gd name="T38" fmla="*/ 208 w 285"/>
                <a:gd name="T39" fmla="*/ 81 h 454"/>
                <a:gd name="T40" fmla="*/ 185 w 285"/>
                <a:gd name="T41" fmla="*/ 64 h 454"/>
                <a:gd name="T42" fmla="*/ 140 w 285"/>
                <a:gd name="T43" fmla="*/ 43 h 454"/>
                <a:gd name="T44" fmla="*/ 99 w 285"/>
                <a:gd name="T45" fmla="*/ 34 h 454"/>
                <a:gd name="T46" fmla="*/ 76 w 285"/>
                <a:gd name="T47" fmla="*/ 0 h 454"/>
                <a:gd name="T48" fmla="*/ 77 w 285"/>
                <a:gd name="T49" fmla="*/ 145 h 454"/>
                <a:gd name="T50" fmla="*/ 100 w 285"/>
                <a:gd name="T51" fmla="*/ 114 h 454"/>
                <a:gd name="T52" fmla="*/ 135 w 285"/>
                <a:gd name="T53" fmla="*/ 125 h 454"/>
                <a:gd name="T54" fmla="*/ 172 w 285"/>
                <a:gd name="T55" fmla="*/ 147 h 454"/>
                <a:gd name="T56" fmla="*/ 192 w 285"/>
                <a:gd name="T57" fmla="*/ 167 h 454"/>
                <a:gd name="T58" fmla="*/ 209 w 285"/>
                <a:gd name="T59" fmla="*/ 188 h 454"/>
                <a:gd name="T60" fmla="*/ 222 w 285"/>
                <a:gd name="T61" fmla="*/ 212 h 454"/>
                <a:gd name="T62" fmla="*/ 233 w 285"/>
                <a:gd name="T63" fmla="*/ 241 h 454"/>
                <a:gd name="T64" fmla="*/ 237 w 285"/>
                <a:gd name="T65" fmla="*/ 271 h 454"/>
                <a:gd name="T66" fmla="*/ 237 w 285"/>
                <a:gd name="T67" fmla="*/ 297 h 454"/>
                <a:gd name="T68" fmla="*/ 233 w 285"/>
                <a:gd name="T69" fmla="*/ 322 h 454"/>
                <a:gd name="T70" fmla="*/ 225 w 285"/>
                <a:gd name="T71" fmla="*/ 348 h 454"/>
                <a:gd name="T72" fmla="*/ 209 w 285"/>
                <a:gd name="T73" fmla="*/ 378 h 454"/>
                <a:gd name="T74" fmla="*/ 189 w 285"/>
                <a:gd name="T75" fmla="*/ 403 h 454"/>
                <a:gd name="T76" fmla="*/ 169 w 285"/>
                <a:gd name="T77" fmla="*/ 420 h 454"/>
                <a:gd name="T78" fmla="*/ 149 w 285"/>
                <a:gd name="T79" fmla="*/ 433 h 454"/>
                <a:gd name="T80" fmla="*/ 133 w 285"/>
                <a:gd name="T81" fmla="*/ 440 h 454"/>
                <a:gd name="T82" fmla="*/ 114 w 285"/>
                <a:gd name="T83" fmla="*/ 446 h 454"/>
                <a:gd name="T84" fmla="*/ 70 w 285"/>
                <a:gd name="T85" fmla="*/ 453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5"/>
                <a:gd name="T130" fmla="*/ 0 h 454"/>
                <a:gd name="T131" fmla="*/ 285 w 285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5" h="454">
                  <a:moveTo>
                    <a:pt x="70" y="453"/>
                  </a:moveTo>
                  <a:lnTo>
                    <a:pt x="104" y="452"/>
                  </a:lnTo>
                  <a:lnTo>
                    <a:pt x="115" y="450"/>
                  </a:lnTo>
                  <a:lnTo>
                    <a:pt x="129" y="447"/>
                  </a:lnTo>
                  <a:lnTo>
                    <a:pt x="140" y="444"/>
                  </a:lnTo>
                  <a:lnTo>
                    <a:pt x="151" y="440"/>
                  </a:lnTo>
                  <a:lnTo>
                    <a:pt x="161" y="435"/>
                  </a:lnTo>
                  <a:lnTo>
                    <a:pt x="171" y="430"/>
                  </a:lnTo>
                  <a:lnTo>
                    <a:pt x="182" y="424"/>
                  </a:lnTo>
                  <a:lnTo>
                    <a:pt x="196" y="415"/>
                  </a:lnTo>
                  <a:lnTo>
                    <a:pt x="207" y="407"/>
                  </a:lnTo>
                  <a:lnTo>
                    <a:pt x="218" y="397"/>
                  </a:lnTo>
                  <a:lnTo>
                    <a:pt x="225" y="389"/>
                  </a:lnTo>
                  <a:lnTo>
                    <a:pt x="233" y="380"/>
                  </a:lnTo>
                  <a:lnTo>
                    <a:pt x="239" y="373"/>
                  </a:lnTo>
                  <a:lnTo>
                    <a:pt x="245" y="363"/>
                  </a:lnTo>
                  <a:lnTo>
                    <a:pt x="251" y="354"/>
                  </a:lnTo>
                  <a:lnTo>
                    <a:pt x="257" y="344"/>
                  </a:lnTo>
                  <a:lnTo>
                    <a:pt x="261" y="336"/>
                  </a:lnTo>
                  <a:lnTo>
                    <a:pt x="267" y="324"/>
                  </a:lnTo>
                  <a:lnTo>
                    <a:pt x="272" y="311"/>
                  </a:lnTo>
                  <a:lnTo>
                    <a:pt x="275" y="299"/>
                  </a:lnTo>
                  <a:lnTo>
                    <a:pt x="278" y="288"/>
                  </a:lnTo>
                  <a:lnTo>
                    <a:pt x="281" y="275"/>
                  </a:lnTo>
                  <a:lnTo>
                    <a:pt x="283" y="262"/>
                  </a:lnTo>
                  <a:lnTo>
                    <a:pt x="284" y="245"/>
                  </a:lnTo>
                  <a:lnTo>
                    <a:pt x="283" y="231"/>
                  </a:lnTo>
                  <a:lnTo>
                    <a:pt x="282" y="218"/>
                  </a:lnTo>
                  <a:lnTo>
                    <a:pt x="280" y="206"/>
                  </a:lnTo>
                  <a:lnTo>
                    <a:pt x="277" y="192"/>
                  </a:lnTo>
                  <a:lnTo>
                    <a:pt x="274" y="181"/>
                  </a:lnTo>
                  <a:lnTo>
                    <a:pt x="270" y="170"/>
                  </a:lnTo>
                  <a:lnTo>
                    <a:pt x="265" y="157"/>
                  </a:lnTo>
                  <a:lnTo>
                    <a:pt x="257" y="142"/>
                  </a:lnTo>
                  <a:lnTo>
                    <a:pt x="250" y="130"/>
                  </a:lnTo>
                  <a:lnTo>
                    <a:pt x="244" y="120"/>
                  </a:lnTo>
                  <a:lnTo>
                    <a:pt x="236" y="109"/>
                  </a:lnTo>
                  <a:lnTo>
                    <a:pt x="228" y="101"/>
                  </a:lnTo>
                  <a:lnTo>
                    <a:pt x="219" y="92"/>
                  </a:lnTo>
                  <a:lnTo>
                    <a:pt x="208" y="81"/>
                  </a:lnTo>
                  <a:lnTo>
                    <a:pt x="197" y="73"/>
                  </a:lnTo>
                  <a:lnTo>
                    <a:pt x="185" y="64"/>
                  </a:lnTo>
                  <a:lnTo>
                    <a:pt x="160" y="51"/>
                  </a:lnTo>
                  <a:lnTo>
                    <a:pt x="140" y="43"/>
                  </a:lnTo>
                  <a:lnTo>
                    <a:pt x="117" y="37"/>
                  </a:lnTo>
                  <a:lnTo>
                    <a:pt x="99" y="34"/>
                  </a:lnTo>
                  <a:lnTo>
                    <a:pt x="76" y="31"/>
                  </a:lnTo>
                  <a:lnTo>
                    <a:pt x="76" y="0"/>
                  </a:lnTo>
                  <a:lnTo>
                    <a:pt x="0" y="72"/>
                  </a:lnTo>
                  <a:lnTo>
                    <a:pt x="77" y="145"/>
                  </a:lnTo>
                  <a:lnTo>
                    <a:pt x="77" y="112"/>
                  </a:lnTo>
                  <a:lnTo>
                    <a:pt x="100" y="114"/>
                  </a:lnTo>
                  <a:lnTo>
                    <a:pt x="117" y="118"/>
                  </a:lnTo>
                  <a:lnTo>
                    <a:pt x="135" y="125"/>
                  </a:lnTo>
                  <a:lnTo>
                    <a:pt x="160" y="138"/>
                  </a:lnTo>
                  <a:lnTo>
                    <a:pt x="172" y="147"/>
                  </a:lnTo>
                  <a:lnTo>
                    <a:pt x="183" y="156"/>
                  </a:lnTo>
                  <a:lnTo>
                    <a:pt x="192" y="167"/>
                  </a:lnTo>
                  <a:lnTo>
                    <a:pt x="202" y="177"/>
                  </a:lnTo>
                  <a:lnTo>
                    <a:pt x="209" y="188"/>
                  </a:lnTo>
                  <a:lnTo>
                    <a:pt x="215" y="199"/>
                  </a:lnTo>
                  <a:lnTo>
                    <a:pt x="222" y="212"/>
                  </a:lnTo>
                  <a:lnTo>
                    <a:pt x="228" y="227"/>
                  </a:lnTo>
                  <a:lnTo>
                    <a:pt x="233" y="241"/>
                  </a:lnTo>
                  <a:lnTo>
                    <a:pt x="235" y="254"/>
                  </a:lnTo>
                  <a:lnTo>
                    <a:pt x="237" y="271"/>
                  </a:lnTo>
                  <a:lnTo>
                    <a:pt x="237" y="286"/>
                  </a:lnTo>
                  <a:lnTo>
                    <a:pt x="237" y="297"/>
                  </a:lnTo>
                  <a:lnTo>
                    <a:pt x="235" y="308"/>
                  </a:lnTo>
                  <a:lnTo>
                    <a:pt x="233" y="322"/>
                  </a:lnTo>
                  <a:lnTo>
                    <a:pt x="229" y="336"/>
                  </a:lnTo>
                  <a:lnTo>
                    <a:pt x="225" y="348"/>
                  </a:lnTo>
                  <a:lnTo>
                    <a:pt x="219" y="360"/>
                  </a:lnTo>
                  <a:lnTo>
                    <a:pt x="209" y="378"/>
                  </a:lnTo>
                  <a:lnTo>
                    <a:pt x="200" y="390"/>
                  </a:lnTo>
                  <a:lnTo>
                    <a:pt x="189" y="403"/>
                  </a:lnTo>
                  <a:lnTo>
                    <a:pt x="177" y="413"/>
                  </a:lnTo>
                  <a:lnTo>
                    <a:pt x="169" y="420"/>
                  </a:lnTo>
                  <a:lnTo>
                    <a:pt x="158" y="427"/>
                  </a:lnTo>
                  <a:lnTo>
                    <a:pt x="149" y="433"/>
                  </a:lnTo>
                  <a:lnTo>
                    <a:pt x="141" y="437"/>
                  </a:lnTo>
                  <a:lnTo>
                    <a:pt x="133" y="440"/>
                  </a:lnTo>
                  <a:lnTo>
                    <a:pt x="123" y="444"/>
                  </a:lnTo>
                  <a:lnTo>
                    <a:pt x="114" y="446"/>
                  </a:lnTo>
                  <a:lnTo>
                    <a:pt x="102" y="449"/>
                  </a:lnTo>
                  <a:lnTo>
                    <a:pt x="70" y="453"/>
                  </a:lnTo>
                </a:path>
              </a:pathLst>
            </a:custGeom>
            <a:solidFill>
              <a:srgbClr val="000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4" name="Freeform 98"/>
            <p:cNvSpPr>
              <a:spLocks/>
            </p:cNvSpPr>
            <p:nvPr/>
          </p:nvSpPr>
          <p:spPr bwMode="auto">
            <a:xfrm>
              <a:off x="2688" y="2283"/>
              <a:ext cx="285" cy="454"/>
            </a:xfrm>
            <a:custGeom>
              <a:avLst/>
              <a:gdLst>
                <a:gd name="T0" fmla="*/ 180 w 285"/>
                <a:gd name="T1" fmla="*/ 1 h 454"/>
                <a:gd name="T2" fmla="*/ 155 w 285"/>
                <a:gd name="T3" fmla="*/ 6 h 454"/>
                <a:gd name="T4" fmla="*/ 133 w 285"/>
                <a:gd name="T5" fmla="*/ 13 h 454"/>
                <a:gd name="T6" fmla="*/ 113 w 285"/>
                <a:gd name="T7" fmla="*/ 23 h 454"/>
                <a:gd name="T8" fmla="*/ 88 w 285"/>
                <a:gd name="T9" fmla="*/ 38 h 454"/>
                <a:gd name="T10" fmla="*/ 66 w 285"/>
                <a:gd name="T11" fmla="*/ 56 h 454"/>
                <a:gd name="T12" fmla="*/ 51 w 285"/>
                <a:gd name="T13" fmla="*/ 73 h 454"/>
                <a:gd name="T14" fmla="*/ 39 w 285"/>
                <a:gd name="T15" fmla="*/ 90 h 454"/>
                <a:gd name="T16" fmla="*/ 27 w 285"/>
                <a:gd name="T17" fmla="*/ 109 h 454"/>
                <a:gd name="T18" fmla="*/ 17 w 285"/>
                <a:gd name="T19" fmla="*/ 129 h 454"/>
                <a:gd name="T20" fmla="*/ 9 w 285"/>
                <a:gd name="T21" fmla="*/ 154 h 454"/>
                <a:gd name="T22" fmla="*/ 3 w 285"/>
                <a:gd name="T23" fmla="*/ 178 h 454"/>
                <a:gd name="T24" fmla="*/ 0 w 285"/>
                <a:gd name="T25" fmla="*/ 208 h 454"/>
                <a:gd name="T26" fmla="*/ 2 w 285"/>
                <a:gd name="T27" fmla="*/ 235 h 454"/>
                <a:gd name="T28" fmla="*/ 7 w 285"/>
                <a:gd name="T29" fmla="*/ 261 h 454"/>
                <a:gd name="T30" fmla="*/ 14 w 285"/>
                <a:gd name="T31" fmla="*/ 283 h 454"/>
                <a:gd name="T32" fmla="*/ 27 w 285"/>
                <a:gd name="T33" fmla="*/ 311 h 454"/>
                <a:gd name="T34" fmla="*/ 40 w 285"/>
                <a:gd name="T35" fmla="*/ 333 h 454"/>
                <a:gd name="T36" fmla="*/ 56 w 285"/>
                <a:gd name="T37" fmla="*/ 352 h 454"/>
                <a:gd name="T38" fmla="*/ 76 w 285"/>
                <a:gd name="T39" fmla="*/ 372 h 454"/>
                <a:gd name="T40" fmla="*/ 99 w 285"/>
                <a:gd name="T41" fmla="*/ 389 h 454"/>
                <a:gd name="T42" fmla="*/ 144 w 285"/>
                <a:gd name="T43" fmla="*/ 410 h 454"/>
                <a:gd name="T44" fmla="*/ 185 w 285"/>
                <a:gd name="T45" fmla="*/ 419 h 454"/>
                <a:gd name="T46" fmla="*/ 208 w 285"/>
                <a:gd name="T47" fmla="*/ 453 h 454"/>
                <a:gd name="T48" fmla="*/ 207 w 285"/>
                <a:gd name="T49" fmla="*/ 308 h 454"/>
                <a:gd name="T50" fmla="*/ 184 w 285"/>
                <a:gd name="T51" fmla="*/ 339 h 454"/>
                <a:gd name="T52" fmla="*/ 149 w 285"/>
                <a:gd name="T53" fmla="*/ 328 h 454"/>
                <a:gd name="T54" fmla="*/ 112 w 285"/>
                <a:gd name="T55" fmla="*/ 306 h 454"/>
                <a:gd name="T56" fmla="*/ 92 w 285"/>
                <a:gd name="T57" fmla="*/ 286 h 454"/>
                <a:gd name="T58" fmla="*/ 75 w 285"/>
                <a:gd name="T59" fmla="*/ 265 h 454"/>
                <a:gd name="T60" fmla="*/ 62 w 285"/>
                <a:gd name="T61" fmla="*/ 241 h 454"/>
                <a:gd name="T62" fmla="*/ 51 w 285"/>
                <a:gd name="T63" fmla="*/ 212 h 454"/>
                <a:gd name="T64" fmla="*/ 47 w 285"/>
                <a:gd name="T65" fmla="*/ 182 h 454"/>
                <a:gd name="T66" fmla="*/ 47 w 285"/>
                <a:gd name="T67" fmla="*/ 156 h 454"/>
                <a:gd name="T68" fmla="*/ 51 w 285"/>
                <a:gd name="T69" fmla="*/ 131 h 454"/>
                <a:gd name="T70" fmla="*/ 59 w 285"/>
                <a:gd name="T71" fmla="*/ 105 h 454"/>
                <a:gd name="T72" fmla="*/ 75 w 285"/>
                <a:gd name="T73" fmla="*/ 75 h 454"/>
                <a:gd name="T74" fmla="*/ 95 w 285"/>
                <a:gd name="T75" fmla="*/ 50 h 454"/>
                <a:gd name="T76" fmla="*/ 115 w 285"/>
                <a:gd name="T77" fmla="*/ 33 h 454"/>
                <a:gd name="T78" fmla="*/ 135 w 285"/>
                <a:gd name="T79" fmla="*/ 20 h 454"/>
                <a:gd name="T80" fmla="*/ 151 w 285"/>
                <a:gd name="T81" fmla="*/ 13 h 454"/>
                <a:gd name="T82" fmla="*/ 170 w 285"/>
                <a:gd name="T83" fmla="*/ 7 h 454"/>
                <a:gd name="T84" fmla="*/ 214 w 285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5"/>
                <a:gd name="T130" fmla="*/ 0 h 454"/>
                <a:gd name="T131" fmla="*/ 285 w 285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5" h="454">
                  <a:moveTo>
                    <a:pt x="214" y="0"/>
                  </a:moveTo>
                  <a:lnTo>
                    <a:pt x="180" y="1"/>
                  </a:lnTo>
                  <a:lnTo>
                    <a:pt x="169" y="3"/>
                  </a:lnTo>
                  <a:lnTo>
                    <a:pt x="155" y="6"/>
                  </a:lnTo>
                  <a:lnTo>
                    <a:pt x="144" y="9"/>
                  </a:lnTo>
                  <a:lnTo>
                    <a:pt x="133" y="13"/>
                  </a:lnTo>
                  <a:lnTo>
                    <a:pt x="123" y="18"/>
                  </a:lnTo>
                  <a:lnTo>
                    <a:pt x="113" y="23"/>
                  </a:lnTo>
                  <a:lnTo>
                    <a:pt x="102" y="29"/>
                  </a:lnTo>
                  <a:lnTo>
                    <a:pt x="88" y="38"/>
                  </a:lnTo>
                  <a:lnTo>
                    <a:pt x="77" y="46"/>
                  </a:lnTo>
                  <a:lnTo>
                    <a:pt x="66" y="56"/>
                  </a:lnTo>
                  <a:lnTo>
                    <a:pt x="59" y="64"/>
                  </a:lnTo>
                  <a:lnTo>
                    <a:pt x="51" y="73"/>
                  </a:lnTo>
                  <a:lnTo>
                    <a:pt x="45" y="80"/>
                  </a:lnTo>
                  <a:lnTo>
                    <a:pt x="39" y="90"/>
                  </a:lnTo>
                  <a:lnTo>
                    <a:pt x="33" y="99"/>
                  </a:lnTo>
                  <a:lnTo>
                    <a:pt x="27" y="109"/>
                  </a:lnTo>
                  <a:lnTo>
                    <a:pt x="23" y="117"/>
                  </a:lnTo>
                  <a:lnTo>
                    <a:pt x="17" y="129"/>
                  </a:lnTo>
                  <a:lnTo>
                    <a:pt x="12" y="142"/>
                  </a:lnTo>
                  <a:lnTo>
                    <a:pt x="9" y="154"/>
                  </a:lnTo>
                  <a:lnTo>
                    <a:pt x="6" y="165"/>
                  </a:lnTo>
                  <a:lnTo>
                    <a:pt x="3" y="178"/>
                  </a:lnTo>
                  <a:lnTo>
                    <a:pt x="1" y="191"/>
                  </a:lnTo>
                  <a:lnTo>
                    <a:pt x="0" y="208"/>
                  </a:lnTo>
                  <a:lnTo>
                    <a:pt x="1" y="222"/>
                  </a:lnTo>
                  <a:lnTo>
                    <a:pt x="2" y="235"/>
                  </a:lnTo>
                  <a:lnTo>
                    <a:pt x="4" y="247"/>
                  </a:lnTo>
                  <a:lnTo>
                    <a:pt x="7" y="261"/>
                  </a:lnTo>
                  <a:lnTo>
                    <a:pt x="10" y="272"/>
                  </a:lnTo>
                  <a:lnTo>
                    <a:pt x="14" y="283"/>
                  </a:lnTo>
                  <a:lnTo>
                    <a:pt x="19" y="296"/>
                  </a:lnTo>
                  <a:lnTo>
                    <a:pt x="27" y="311"/>
                  </a:lnTo>
                  <a:lnTo>
                    <a:pt x="34" y="323"/>
                  </a:lnTo>
                  <a:lnTo>
                    <a:pt x="40" y="333"/>
                  </a:lnTo>
                  <a:lnTo>
                    <a:pt x="48" y="344"/>
                  </a:lnTo>
                  <a:lnTo>
                    <a:pt x="56" y="352"/>
                  </a:lnTo>
                  <a:lnTo>
                    <a:pt x="65" y="361"/>
                  </a:lnTo>
                  <a:lnTo>
                    <a:pt x="76" y="372"/>
                  </a:lnTo>
                  <a:lnTo>
                    <a:pt x="87" y="380"/>
                  </a:lnTo>
                  <a:lnTo>
                    <a:pt x="99" y="389"/>
                  </a:lnTo>
                  <a:lnTo>
                    <a:pt x="124" y="402"/>
                  </a:lnTo>
                  <a:lnTo>
                    <a:pt x="144" y="410"/>
                  </a:lnTo>
                  <a:lnTo>
                    <a:pt x="167" y="416"/>
                  </a:lnTo>
                  <a:lnTo>
                    <a:pt x="185" y="419"/>
                  </a:lnTo>
                  <a:lnTo>
                    <a:pt x="208" y="422"/>
                  </a:lnTo>
                  <a:lnTo>
                    <a:pt x="208" y="453"/>
                  </a:lnTo>
                  <a:lnTo>
                    <a:pt x="284" y="381"/>
                  </a:lnTo>
                  <a:lnTo>
                    <a:pt x="207" y="308"/>
                  </a:lnTo>
                  <a:lnTo>
                    <a:pt x="207" y="341"/>
                  </a:lnTo>
                  <a:lnTo>
                    <a:pt x="184" y="339"/>
                  </a:lnTo>
                  <a:lnTo>
                    <a:pt x="167" y="335"/>
                  </a:lnTo>
                  <a:lnTo>
                    <a:pt x="149" y="328"/>
                  </a:lnTo>
                  <a:lnTo>
                    <a:pt x="124" y="315"/>
                  </a:lnTo>
                  <a:lnTo>
                    <a:pt x="112" y="306"/>
                  </a:lnTo>
                  <a:lnTo>
                    <a:pt x="101" y="297"/>
                  </a:lnTo>
                  <a:lnTo>
                    <a:pt x="92" y="286"/>
                  </a:lnTo>
                  <a:lnTo>
                    <a:pt x="82" y="276"/>
                  </a:lnTo>
                  <a:lnTo>
                    <a:pt x="75" y="265"/>
                  </a:lnTo>
                  <a:lnTo>
                    <a:pt x="69" y="254"/>
                  </a:lnTo>
                  <a:lnTo>
                    <a:pt x="62" y="241"/>
                  </a:lnTo>
                  <a:lnTo>
                    <a:pt x="56" y="226"/>
                  </a:lnTo>
                  <a:lnTo>
                    <a:pt x="51" y="212"/>
                  </a:lnTo>
                  <a:lnTo>
                    <a:pt x="49" y="199"/>
                  </a:lnTo>
                  <a:lnTo>
                    <a:pt x="47" y="182"/>
                  </a:lnTo>
                  <a:lnTo>
                    <a:pt x="47" y="167"/>
                  </a:lnTo>
                  <a:lnTo>
                    <a:pt x="47" y="156"/>
                  </a:lnTo>
                  <a:lnTo>
                    <a:pt x="49" y="145"/>
                  </a:lnTo>
                  <a:lnTo>
                    <a:pt x="51" y="131"/>
                  </a:lnTo>
                  <a:lnTo>
                    <a:pt x="55" y="117"/>
                  </a:lnTo>
                  <a:lnTo>
                    <a:pt x="59" y="105"/>
                  </a:lnTo>
                  <a:lnTo>
                    <a:pt x="65" y="93"/>
                  </a:lnTo>
                  <a:lnTo>
                    <a:pt x="75" y="75"/>
                  </a:lnTo>
                  <a:lnTo>
                    <a:pt x="84" y="63"/>
                  </a:lnTo>
                  <a:lnTo>
                    <a:pt x="95" y="50"/>
                  </a:lnTo>
                  <a:lnTo>
                    <a:pt x="107" y="40"/>
                  </a:lnTo>
                  <a:lnTo>
                    <a:pt x="115" y="33"/>
                  </a:lnTo>
                  <a:lnTo>
                    <a:pt x="126" y="26"/>
                  </a:lnTo>
                  <a:lnTo>
                    <a:pt x="135" y="20"/>
                  </a:lnTo>
                  <a:lnTo>
                    <a:pt x="143" y="16"/>
                  </a:lnTo>
                  <a:lnTo>
                    <a:pt x="151" y="13"/>
                  </a:lnTo>
                  <a:lnTo>
                    <a:pt x="161" y="9"/>
                  </a:lnTo>
                  <a:lnTo>
                    <a:pt x="170" y="7"/>
                  </a:lnTo>
                  <a:lnTo>
                    <a:pt x="182" y="4"/>
                  </a:lnTo>
                  <a:lnTo>
                    <a:pt x="214" y="0"/>
                  </a:lnTo>
                </a:path>
              </a:pathLst>
            </a:custGeom>
            <a:solidFill>
              <a:srgbClr val="000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427" name="Rectangle 99"/>
          <p:cNvSpPr>
            <a:spLocks noChangeArrowheads="1"/>
          </p:cNvSpPr>
          <p:nvPr/>
        </p:nvSpPr>
        <p:spPr bwMode="auto">
          <a:xfrm>
            <a:off x="1662113" y="3989388"/>
            <a:ext cx="2835275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defTabSz="762000">
              <a:lnSpc>
                <a:spcPct val="100000"/>
              </a:lnSpc>
            </a:pPr>
            <a:r>
              <a:rPr lang="fr-FR" altLang="fr-FR"/>
              <a:t>un personnel compétent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/>
              <a:t>motivé, au bon moment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/>
              <a:t>et au juste coût </a:t>
            </a:r>
          </a:p>
        </p:txBody>
      </p:sp>
      <p:sp>
        <p:nvSpPr>
          <p:cNvPr id="17428" name="Rectangle 100"/>
          <p:cNvSpPr>
            <a:spLocks noChangeArrowheads="1"/>
          </p:cNvSpPr>
          <p:nvPr/>
        </p:nvSpPr>
        <p:spPr bwMode="auto">
          <a:xfrm>
            <a:off x="4926013" y="3989388"/>
            <a:ext cx="2581275" cy="1474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defTabSz="762000">
              <a:lnSpc>
                <a:spcPct val="100000"/>
              </a:lnSpc>
            </a:pPr>
            <a:r>
              <a:rPr lang="fr-FR" altLang="fr-FR"/>
              <a:t>un emploi et des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/>
              <a:t>conditions de travail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/>
              <a:t>(matérielles, sociales)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/>
              <a:t>convenables, </a:t>
            </a:r>
            <a:br>
              <a:rPr lang="fr-FR" altLang="fr-FR"/>
            </a:br>
            <a:r>
              <a:rPr lang="fr-FR" altLang="fr-FR"/>
              <a:t>voire attractives</a:t>
            </a:r>
          </a:p>
        </p:txBody>
      </p:sp>
      <p:sp>
        <p:nvSpPr>
          <p:cNvPr id="17429" name="Line 101"/>
          <p:cNvSpPr>
            <a:spLocks noChangeShapeType="1"/>
          </p:cNvSpPr>
          <p:nvPr/>
        </p:nvSpPr>
        <p:spPr bwMode="auto">
          <a:xfrm>
            <a:off x="3810000" y="1628775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30" name="Text Box 102"/>
          <p:cNvSpPr txBox="1">
            <a:spLocks noChangeArrowheads="1"/>
          </p:cNvSpPr>
          <p:nvPr/>
        </p:nvSpPr>
        <p:spPr bwMode="auto">
          <a:xfrm>
            <a:off x="2703513" y="2571750"/>
            <a:ext cx="1749425" cy="923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fr-CH" altLang="fr-FR"/>
              <a:t>besoins de</a:t>
            </a:r>
          </a:p>
          <a:p>
            <a:pPr algn="r">
              <a:lnSpc>
                <a:spcPct val="100000"/>
              </a:lnSpc>
            </a:pPr>
            <a:r>
              <a:rPr lang="fr-CH" altLang="fr-FR"/>
              <a:t>l’organisation</a:t>
            </a:r>
          </a:p>
          <a:p>
            <a:pPr algn="r">
              <a:lnSpc>
                <a:spcPct val="100000"/>
              </a:lnSpc>
            </a:pPr>
            <a:endParaRPr lang="fr-FR" altLang="fr-FR"/>
          </a:p>
        </p:txBody>
      </p:sp>
      <p:sp>
        <p:nvSpPr>
          <p:cNvPr id="17431" name="Text Box 103"/>
          <p:cNvSpPr txBox="1">
            <a:spLocks noChangeArrowheads="1"/>
          </p:cNvSpPr>
          <p:nvPr/>
        </p:nvSpPr>
        <p:spPr bwMode="auto">
          <a:xfrm>
            <a:off x="5003800" y="2644775"/>
            <a:ext cx="14541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fr-CH" altLang="fr-FR"/>
              <a:t>besoins du </a:t>
            </a:r>
            <a:br>
              <a:rPr lang="fr-CH" altLang="fr-FR"/>
            </a:br>
            <a:r>
              <a:rPr lang="fr-CH" altLang="fr-FR"/>
              <a:t>personnel</a:t>
            </a:r>
            <a:endParaRPr lang="fr-FR" altLang="fr-FR"/>
          </a:p>
        </p:txBody>
      </p:sp>
      <p:sp>
        <p:nvSpPr>
          <p:cNvPr id="17432" name="Espace réservé du numéro de diapositive 5"/>
          <p:cNvSpPr txBox="1">
            <a:spLocks/>
          </p:cNvSpPr>
          <p:nvPr/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fld id="{A6602A75-97C0-4EBB-8760-926D97D610B8}" type="slidenum">
              <a:rPr lang="fr-FR" altLang="fr-FR" sz="1400">
                <a:solidFill>
                  <a:schemeClr val="bg2"/>
                </a:solidFill>
              </a:rPr>
              <a:pPr algn="r">
                <a:lnSpc>
                  <a:spcPct val="100000"/>
                </a:lnSpc>
                <a:spcBef>
                  <a:spcPct val="50000"/>
                </a:spcBef>
              </a:pPr>
              <a:t>14</a:t>
            </a:fld>
            <a:endParaRPr lang="fr-FR" altLang="fr-FR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66738" y="4648200"/>
            <a:ext cx="3429000" cy="15367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73100" y="1752600"/>
            <a:ext cx="3251200" cy="16764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85813" y="1811338"/>
            <a:ext cx="3065462" cy="164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pPr algn="r" defTabSz="762000">
              <a:lnSpc>
                <a:spcPct val="100000"/>
              </a:lnSpc>
              <a:spcBef>
                <a:spcPct val="50000"/>
              </a:spcBef>
            </a:pPr>
            <a:r>
              <a:rPr lang="fr-FR" altLang="fr-FR"/>
              <a:t>I. </a:t>
            </a:r>
            <a:r>
              <a:rPr lang="fr-FR" altLang="fr-FR" u="sng"/>
              <a:t>Processus de pilotage :</a:t>
            </a:r>
            <a:endParaRPr lang="fr-FR" altLang="fr-FR"/>
          </a:p>
          <a:p>
            <a:pPr algn="r"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1. Politique du personnel</a:t>
            </a:r>
          </a:p>
          <a:p>
            <a:pPr algn="r" defTabSz="762000">
              <a:lnSpc>
                <a:spcPct val="100000"/>
              </a:lnSpc>
            </a:pPr>
            <a:r>
              <a:rPr lang="fr-FR" altLang="fr-FR"/>
              <a:t>2. Objectifs, indicateurs et</a:t>
            </a:r>
          </a:p>
          <a:p>
            <a:pPr algn="r" defTabSz="762000">
              <a:lnSpc>
                <a:spcPct val="100000"/>
              </a:lnSpc>
            </a:pPr>
            <a:r>
              <a:rPr lang="fr-FR" altLang="fr-FR"/>
              <a:t>     tableaux de bord</a:t>
            </a:r>
          </a:p>
          <a:p>
            <a:pPr algn="r" defTabSz="762000">
              <a:lnSpc>
                <a:spcPct val="80000"/>
              </a:lnSpc>
              <a:spcBef>
                <a:spcPct val="50000"/>
              </a:spcBef>
            </a:pPr>
            <a:endParaRPr lang="fr-FR" altLang="fr-F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76263" y="4654550"/>
            <a:ext cx="3419475" cy="1530350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pPr defTabSz="762000">
              <a:lnSpc>
                <a:spcPct val="100000"/>
              </a:lnSpc>
              <a:spcBef>
                <a:spcPct val="50000"/>
              </a:spcBef>
            </a:pPr>
            <a:r>
              <a:rPr lang="fr-FR" altLang="fr-FR"/>
              <a:t>III. </a:t>
            </a:r>
            <a:r>
              <a:rPr lang="fr-FR" altLang="fr-FR" u="sng"/>
              <a:t>Processus de soutien :</a:t>
            </a:r>
            <a:endParaRPr lang="fr-FR" altLang="fr-FR"/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1. Fonction Personnel</a:t>
            </a:r>
          </a:p>
          <a:p>
            <a:pPr defTabSz="762000">
              <a:lnSpc>
                <a:spcPct val="80000"/>
              </a:lnSpc>
            </a:pPr>
            <a:r>
              <a:rPr lang="fr-FR" altLang="fr-FR"/>
              <a:t>2. Système d'information et</a:t>
            </a:r>
          </a:p>
          <a:p>
            <a:pPr defTabSz="762000">
              <a:lnSpc>
                <a:spcPct val="80000"/>
              </a:lnSpc>
            </a:pPr>
            <a:r>
              <a:rPr lang="fr-FR" altLang="fr-FR"/>
              <a:t>    de gestion du personnel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3. Statut et réglementation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995738" y="2349500"/>
            <a:ext cx="4741862" cy="3578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pPr defTabSz="762000">
              <a:lnSpc>
                <a:spcPct val="100000"/>
              </a:lnSpc>
              <a:spcBef>
                <a:spcPct val="50000"/>
              </a:spcBef>
            </a:pPr>
            <a:r>
              <a:rPr lang="fr-FR" altLang="fr-FR"/>
              <a:t>II. </a:t>
            </a:r>
            <a:r>
              <a:rPr lang="fr-FR" altLang="fr-FR" u="sng"/>
              <a:t>Processus centraux  de GRH :</a:t>
            </a:r>
            <a:endParaRPr lang="fr-FR" altLang="fr-FR"/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1. Gestion prévisionnelle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2. Engagement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3. Management des performances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4. Développement des compétences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5. Evolution professionnelle 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6. Rémunération, assurances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7. Personnalisation des conditions de travail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8. Communication (interne)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</a:pPr>
            <a:r>
              <a:rPr lang="fr-FR" altLang="fr-FR"/>
              <a:t>9. Processus transversaux</a:t>
            </a: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140200" y="6092825"/>
            <a:ext cx="42751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endParaRPr lang="fr-FR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8316913" y="2349500"/>
            <a:ext cx="544512" cy="168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endParaRPr lang="fr-FR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V="1">
            <a:off x="8415338" y="4038600"/>
            <a:ext cx="442912" cy="2055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endParaRPr lang="fr-FR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4038600" y="2349500"/>
            <a:ext cx="42751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0480" tIns="44447" rIns="90480" bIns="44447">
            <a:spAutoFit/>
          </a:bodyPr>
          <a:lstStyle/>
          <a:p>
            <a:endParaRPr lang="fr-FR"/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200900" cy="792163"/>
          </a:xfrm>
        </p:spPr>
        <p:txBody>
          <a:bodyPr lIns="89446" tIns="44722" rIns="89446" bIns="44722" anchor="t"/>
          <a:lstStyle/>
          <a:p>
            <a:r>
              <a:rPr lang="fr-FR" altLang="fr-FR" sz="2800" smtClean="0"/>
              <a:t>Optimiser les processus de GRH</a:t>
            </a:r>
            <a:br>
              <a:rPr lang="fr-FR" altLang="fr-FR" sz="2800" smtClean="0"/>
            </a:br>
            <a:r>
              <a:rPr lang="fr-FR" altLang="fr-FR" sz="2800" smtClean="0"/>
              <a:t>par un modèle intégré </a:t>
            </a:r>
            <a:r>
              <a:rPr lang="fr-FR" altLang="fr-FR" sz="1800" smtClean="0"/>
              <a:t>(Emery/Gonin, 2009)</a:t>
            </a: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3810000" y="1700213"/>
            <a:ext cx="17526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16397" name="AutoShape 13"/>
          <p:cNvSpPr>
            <a:spLocks noChangeArrowheads="1"/>
          </p:cNvSpPr>
          <p:nvPr/>
        </p:nvSpPr>
        <p:spPr bwMode="auto">
          <a:xfrm flipV="1">
            <a:off x="4140200" y="5927725"/>
            <a:ext cx="17526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8054975" y="3589338"/>
            <a:ext cx="1089025" cy="1157287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fr-CH" altLang="fr-FR">
                <a:latin typeface="Tahoma" pitchFamily="34" charset="0"/>
              </a:rPr>
              <a:t>Valeur</a:t>
            </a:r>
          </a:p>
          <a:p>
            <a:pPr algn="ctr">
              <a:lnSpc>
                <a:spcPct val="100000"/>
              </a:lnSpc>
            </a:pPr>
            <a:r>
              <a:rPr lang="fr-CH" altLang="fr-FR">
                <a:latin typeface="Tahoma" pitchFamily="34" charset="0"/>
              </a:rPr>
              <a:t>ajoutée</a:t>
            </a:r>
            <a:endParaRPr lang="fr-FR" altLang="fr-FR">
              <a:latin typeface="Tahoma" pitchFamily="34" charset="0"/>
            </a:endParaRPr>
          </a:p>
        </p:txBody>
      </p:sp>
      <p:sp>
        <p:nvSpPr>
          <p:cNvPr id="2" name="Flèche vers le bas 1"/>
          <p:cNvSpPr/>
          <p:nvPr/>
        </p:nvSpPr>
        <p:spPr bwMode="auto">
          <a:xfrm>
            <a:off x="1331913" y="3578225"/>
            <a:ext cx="431800" cy="7620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lèche vers le haut 2"/>
          <p:cNvSpPr/>
          <p:nvPr/>
        </p:nvSpPr>
        <p:spPr bwMode="auto">
          <a:xfrm>
            <a:off x="2281238" y="3603625"/>
            <a:ext cx="490537" cy="762000"/>
          </a:xfrm>
          <a:prstGeom prst="upArrow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844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F06C6FA-7F74-4443-91B4-516790B43409}" type="slidenum">
              <a:rPr lang="fr-FR" altLang="fr-FR" b="0" smtClean="0"/>
              <a:pPr/>
              <a:t>15</a:t>
            </a:fld>
            <a:endParaRPr lang="fr-FR" altLang="fr-FR" b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9990ED-08CE-4BAB-A9E7-D0E9B7B81ADF}" type="slidenum">
              <a:rPr lang="fr-FR" altLang="fr-FR" b="0" smtClean="0"/>
              <a:pPr/>
              <a:t>16</a:t>
            </a:fld>
            <a:endParaRPr lang="fr-FR" altLang="fr-FR" b="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92150"/>
            <a:ext cx="6981825" cy="304800"/>
          </a:xfrm>
        </p:spPr>
        <p:txBody>
          <a:bodyPr/>
          <a:lstStyle/>
          <a:p>
            <a:r>
              <a:rPr lang="fr-CH" altLang="fr-FR" sz="2800" smtClean="0"/>
              <a:t>Alignement des pratiques de GRH </a:t>
            </a:r>
            <a:r>
              <a:rPr lang="fr-CH" altLang="fr-FR" smtClean="0"/>
              <a:t/>
            </a:r>
            <a:br>
              <a:rPr lang="fr-CH" altLang="fr-FR" smtClean="0"/>
            </a:br>
            <a:r>
              <a:rPr lang="fr-CH" altLang="fr-FR" sz="1400" smtClean="0"/>
              <a:t>(complété de Chênevert / Tremblay, 2009)</a:t>
            </a:r>
            <a:endParaRPr lang="fr-FR" altLang="fr-FR" sz="140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268413"/>
            <a:ext cx="7735888" cy="4824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CH" altLang="fr-FR" sz="2000" b="1" smtClean="0"/>
              <a:t>Alignement vertical : soutien aux défis stratégiques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Politique du personnel intégrée à la stratégie de l’Etat (de ses services)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Processus liés aux besoins de l’organisation / des services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Objectifs (des processus et de la DRH) en lien avec les objectifs de l’organisation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Alignement chronologique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Perception par les cadres de l’utilité des processus de GRH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Alignement « externe » (environnement)</a:t>
            </a:r>
          </a:p>
          <a:p>
            <a:pPr lvl="1">
              <a:lnSpc>
                <a:spcPct val="90000"/>
              </a:lnSpc>
            </a:pPr>
            <a:endParaRPr lang="fr-CH" altLang="fr-FR" sz="1600" smtClean="0"/>
          </a:p>
          <a:p>
            <a:pPr>
              <a:lnSpc>
                <a:spcPct val="90000"/>
              </a:lnSpc>
            </a:pPr>
            <a:r>
              <a:rPr lang="fr-CH" altLang="fr-FR" sz="2000" b="1" smtClean="0"/>
              <a:t>Alignement horizontal : cohérence entre pratiques de GRH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Grappe de pratiques de GRH, orientées vers les mêmes effets 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Reprise des mêmes concepts/notions/critères dans les processus-clés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Articulation des processus entre eux (carte des processus)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Politique du personnel donnant les valeurs-clés reprises par les processus</a:t>
            </a:r>
          </a:p>
          <a:p>
            <a:pPr lvl="1">
              <a:lnSpc>
                <a:spcPct val="90000"/>
              </a:lnSpc>
            </a:pPr>
            <a:r>
              <a:rPr lang="fr-CH" altLang="fr-FR" sz="1600" smtClean="0"/>
              <a:t>Alignement chronologique</a:t>
            </a:r>
            <a:endParaRPr lang="fr-FR" altLang="fr-FR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650" y="3068638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E</a:t>
            </a:r>
            <a:r>
              <a:rPr lang="en-GB" cap="none" dirty="0" smtClean="0"/>
              <a:t>valuation de la performance des agents de </a:t>
            </a:r>
            <a:r>
              <a:rPr lang="en-GB" cap="none" dirty="0" err="1" smtClean="0"/>
              <a:t>l’Etat</a:t>
            </a:r>
            <a:r>
              <a:rPr lang="en-GB" cap="none" dirty="0" smtClean="0"/>
              <a:t> : </a:t>
            </a:r>
            <a:r>
              <a:rPr lang="en-GB" cap="none" dirty="0" err="1" smtClean="0"/>
              <a:t>valeurs</a:t>
            </a:r>
            <a:r>
              <a:rPr lang="en-GB" cap="none" dirty="0" smtClean="0"/>
              <a:t> </a:t>
            </a:r>
            <a:r>
              <a:rPr lang="en-GB" cap="none" dirty="0" err="1" smtClean="0"/>
              <a:t>ajoutées</a:t>
            </a:r>
            <a:r>
              <a:rPr lang="en-GB" cap="none" dirty="0" smtClean="0"/>
              <a:t> et </a:t>
            </a:r>
            <a:r>
              <a:rPr lang="en-GB" cap="none" dirty="0" err="1" smtClean="0"/>
              <a:t>systèmes</a:t>
            </a:r>
            <a:endParaRPr lang="en-GB" dirty="0"/>
          </a:p>
        </p:txBody>
      </p:sp>
      <p:sp>
        <p:nvSpPr>
          <p:cNvPr id="2048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FEB3C1-A5B1-44A3-9096-F03F88946EB0}" type="slidenum">
              <a:rPr lang="fr-FR" altLang="fr-FR" smtClean="0"/>
              <a:pPr/>
              <a:t>17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1708150" y="3200400"/>
            <a:ext cx="2197100" cy="1130300"/>
          </a:xfrm>
          <a:prstGeom prst="roundRect">
            <a:avLst>
              <a:gd name="adj" fmla="val 12495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3841750" y="4800600"/>
            <a:ext cx="2197100" cy="1436688"/>
          </a:xfrm>
          <a:prstGeom prst="roundRect">
            <a:avLst>
              <a:gd name="adj" fmla="val 12495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GB" altLang="fr-FR" sz="1600"/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6203950" y="3352800"/>
            <a:ext cx="2057400" cy="825500"/>
          </a:xfrm>
          <a:prstGeom prst="roundRect">
            <a:avLst>
              <a:gd name="adj" fmla="val 12495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fr-FR" altLang="fr-FR" sz="1600"/>
              <a:t>BUTS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OBJECTIFS</a:t>
            </a:r>
          </a:p>
          <a:p>
            <a:pPr algn="ctr">
              <a:lnSpc>
                <a:spcPct val="100000"/>
              </a:lnSpc>
            </a:pPr>
            <a:r>
              <a:rPr lang="fr-FR" altLang="fr-FR" sz="1600"/>
              <a:t>critères de succès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994150" y="1676400"/>
            <a:ext cx="1828800" cy="1066800"/>
          </a:xfrm>
          <a:prstGeom prst="roundRect">
            <a:avLst>
              <a:gd name="adj" fmla="val 12495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fr-FR" altLang="fr-FR" sz="2000"/>
              <a:t>MISSIONS</a:t>
            </a:r>
          </a:p>
          <a:p>
            <a:pPr algn="ctr">
              <a:lnSpc>
                <a:spcPct val="100000"/>
              </a:lnSpc>
            </a:pPr>
            <a:r>
              <a:rPr lang="fr-FR" altLang="fr-FR" sz="2000"/>
              <a:t>et RESPONS.</a:t>
            </a:r>
          </a:p>
          <a:p>
            <a:pPr algn="ctr">
              <a:lnSpc>
                <a:spcPct val="100000"/>
              </a:lnSpc>
            </a:pPr>
            <a:r>
              <a:rPr lang="fr-FR" altLang="fr-FR" sz="2000"/>
              <a:t>du poste</a:t>
            </a:r>
            <a:endParaRPr lang="fr-FR" altLang="fr-FR" sz="240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>
          <a:xfrm>
            <a:off x="1258888" y="304800"/>
            <a:ext cx="7416800" cy="914400"/>
          </a:xfrm>
        </p:spPr>
        <p:txBody>
          <a:bodyPr/>
          <a:lstStyle/>
          <a:p>
            <a:r>
              <a:rPr lang="fr-CH" altLang="fr-FR" sz="2800" smtClean="0"/>
              <a:t>Le processus d’encadrement </a:t>
            </a:r>
            <a:br>
              <a:rPr lang="fr-CH" altLang="fr-FR" sz="2800" smtClean="0"/>
            </a:br>
            <a:r>
              <a:rPr lang="fr-CH" altLang="fr-FR" sz="2800" smtClean="0"/>
              <a:t>(management des performances) </a:t>
            </a:r>
            <a:r>
              <a:rPr lang="fr-CH" altLang="fr-FR" sz="1600" smtClean="0"/>
              <a:t>(Emery/Gonin, 2009) </a:t>
            </a:r>
            <a:endParaRPr lang="fr-FR" altLang="fr-FR" sz="1800" smtClean="0"/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3994150" y="4876800"/>
            <a:ext cx="1933575" cy="1327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defTabSz="762000">
              <a:lnSpc>
                <a:spcPct val="100000"/>
              </a:lnSpc>
            </a:pPr>
            <a:r>
              <a:rPr lang="fr-FR" altLang="fr-FR" sz="1600"/>
              <a:t>REALISATION : </a:t>
            </a:r>
          </a:p>
          <a:p>
            <a:pPr algn="ctr" defTabSz="762000">
              <a:lnSpc>
                <a:spcPct val="100000"/>
              </a:lnSpc>
              <a:buFontTx/>
              <a:buChar char="-"/>
            </a:pPr>
            <a:r>
              <a:rPr lang="fr-FR" altLang="fr-FR" sz="1600"/>
              <a:t>Encadrement</a:t>
            </a:r>
          </a:p>
          <a:p>
            <a:pPr algn="ctr" defTabSz="762000">
              <a:lnSpc>
                <a:spcPct val="100000"/>
              </a:lnSpc>
              <a:buFontTx/>
              <a:buChar char="-"/>
            </a:pPr>
            <a:r>
              <a:rPr lang="fr-CH" altLang="fr-FR" sz="1600"/>
              <a:t>collaboration</a:t>
            </a:r>
            <a:endParaRPr lang="fr-FR" altLang="fr-FR" sz="1600"/>
          </a:p>
          <a:p>
            <a:pPr algn="ctr" defTabSz="762000">
              <a:lnSpc>
                <a:spcPct val="100000"/>
              </a:lnSpc>
            </a:pPr>
            <a:r>
              <a:rPr lang="fr-FR" altLang="fr-FR" sz="1600"/>
              <a:t>- procédures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 sz="1600"/>
              <a:t>- moyens</a:t>
            </a: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1917700" y="3429000"/>
            <a:ext cx="1920875" cy="8286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defTabSz="762000">
              <a:lnSpc>
                <a:spcPct val="100000"/>
              </a:lnSpc>
            </a:pPr>
            <a:r>
              <a:rPr lang="fr-FR" altLang="fr-FR" sz="1600"/>
              <a:t>EVALUATION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 sz="1600"/>
              <a:t>DES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 sz="1600"/>
              <a:t>PERFORMANCES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893888" y="4800600"/>
            <a:ext cx="1608137" cy="704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DONNER DU</a:t>
            </a:r>
          </a:p>
          <a:p>
            <a:pPr defTabSz="762000">
              <a:defRPr/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FEED-BACK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6792913" y="2438400"/>
            <a:ext cx="1408112" cy="396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FINALISER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1631950" y="2133600"/>
            <a:ext cx="1666875" cy="704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r>
              <a:rPr lang="fr-FR" sz="2000" dirty="0">
                <a:latin typeface="+mn-lt"/>
              </a:rPr>
              <a:t>VALORISER</a:t>
            </a:r>
          </a:p>
          <a:p>
            <a:pPr defTabSz="762000">
              <a:defRPr/>
            </a:pPr>
            <a:r>
              <a:rPr lang="fr-FR" sz="2000" dirty="0">
                <a:latin typeface="+mn-lt"/>
              </a:rPr>
              <a:t>REDEFINIR</a:t>
            </a:r>
          </a:p>
        </p:txBody>
      </p:sp>
      <p:graphicFrame>
        <p:nvGraphicFramePr>
          <p:cNvPr id="21516" name="Object 13">
            <a:hlinkClick r:id="" action="ppaction://ole?verb=0"/>
          </p:cNvPr>
          <p:cNvGraphicFramePr>
            <a:graphicFrameLocks/>
          </p:cNvGraphicFramePr>
          <p:nvPr/>
        </p:nvGraphicFramePr>
        <p:xfrm>
          <a:off x="4014788" y="2816225"/>
          <a:ext cx="1847850" cy="1831975"/>
        </p:xfrm>
        <a:graphic>
          <a:graphicData uri="http://schemas.openxmlformats.org/presentationml/2006/ole">
            <p:oleObj spid="_x0000_s21516" name="Clip" r:id="rId4" imgW="3924300" imgH="3894138" progId="MS_ClipArt_Gallery.2">
              <p:embed/>
            </p:oleObj>
          </a:graphicData>
        </a:graphic>
      </p:graphicFrame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6605588" y="4724400"/>
            <a:ext cx="1836737" cy="396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r>
              <a:rPr lang="fr-F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CONCRETISER</a:t>
            </a:r>
          </a:p>
        </p:txBody>
      </p:sp>
      <p:sp>
        <p:nvSpPr>
          <p:cNvPr id="21518" name="AutoShape 15"/>
          <p:cNvSpPr>
            <a:spLocks noChangeArrowheads="1"/>
          </p:cNvSpPr>
          <p:nvPr/>
        </p:nvSpPr>
        <p:spPr bwMode="auto">
          <a:xfrm>
            <a:off x="5822950" y="1219200"/>
            <a:ext cx="3321050" cy="762000"/>
          </a:xfrm>
          <a:prstGeom prst="wedgeEllipseCallout">
            <a:avLst>
              <a:gd name="adj1" fmla="val -43546"/>
              <a:gd name="adj2" fmla="val 7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lnSpc>
                <a:spcPct val="100000"/>
              </a:lnSpc>
            </a:pPr>
            <a:r>
              <a:rPr lang="fr-FR" altLang="fr-FR" sz="1600"/>
              <a:t>Que devons-nous faire ?</a:t>
            </a:r>
          </a:p>
          <a:p>
            <a:pPr algn="ctr" defTabSz="762000">
              <a:lnSpc>
                <a:spcPct val="100000"/>
              </a:lnSpc>
            </a:pPr>
            <a:r>
              <a:rPr lang="fr-FR" altLang="fr-FR" sz="1600"/>
              <a:t>Quelle est notre mission ?</a:t>
            </a:r>
          </a:p>
        </p:txBody>
      </p:sp>
      <p:sp>
        <p:nvSpPr>
          <p:cNvPr id="2151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7075F17-B6B4-40A5-83E5-DDFB09CF6AF2}" type="slidenum">
              <a:rPr lang="fr-FR" altLang="fr-FR" b="0" smtClean="0"/>
              <a:pPr/>
              <a:t>18</a:t>
            </a:fld>
            <a:endParaRPr lang="fr-FR" altLang="fr-FR" b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598C50-880C-417D-B1AC-FCD3D7F2F63D}" type="slidenum">
              <a:rPr lang="fr-FR" altLang="fr-FR" smtClean="0"/>
              <a:pPr/>
              <a:t>19</a:t>
            </a:fld>
            <a:endParaRPr lang="fr-FR" altLang="fr-FR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06413"/>
            <a:ext cx="7775575" cy="484187"/>
          </a:xfrm>
        </p:spPr>
        <p:txBody>
          <a:bodyPr/>
          <a:lstStyle/>
          <a:p>
            <a:r>
              <a:rPr lang="fr-FR" altLang="fr-FR" smtClean="0"/>
              <a:t>L’évaluation des performances des agents de l’Etat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752600"/>
            <a:ext cx="7570787" cy="4171950"/>
          </a:xfrm>
        </p:spPr>
        <p:txBody>
          <a:bodyPr/>
          <a:lstStyle/>
          <a:p>
            <a:r>
              <a:rPr lang="fr-FR" altLang="fr-FR" smtClean="0"/>
              <a:t>un révélateur d’une </a:t>
            </a:r>
            <a:r>
              <a:rPr lang="fr-FR" altLang="fr-FR" b="1" i="1" smtClean="0"/>
              <a:t>réalité</a:t>
            </a:r>
            <a:r>
              <a:rPr lang="fr-FR" altLang="fr-FR" smtClean="0"/>
              <a:t> plurielle</a:t>
            </a:r>
          </a:p>
          <a:p>
            <a:r>
              <a:rPr lang="fr-FR" altLang="fr-FR" smtClean="0"/>
              <a:t>un élément fondamental de la psychologie humaine, nécessaire au développement</a:t>
            </a:r>
          </a:p>
          <a:p>
            <a:r>
              <a:rPr lang="fr-FR" altLang="fr-FR" smtClean="0"/>
              <a:t>un multiplicateur des succès (et échecs) : cf effet Pygmalion</a:t>
            </a:r>
          </a:p>
          <a:p>
            <a:r>
              <a:rPr lang="fr-FR" altLang="fr-FR" smtClean="0"/>
              <a:t>une question de </a:t>
            </a:r>
            <a:r>
              <a:rPr lang="fr-FR" altLang="fr-FR" i="1" smtClean="0"/>
              <a:t>déontologie</a:t>
            </a:r>
            <a:r>
              <a:rPr lang="fr-FR" altLang="fr-FR" smtClean="0"/>
              <a:t> professionnelle</a:t>
            </a:r>
          </a:p>
          <a:p>
            <a:r>
              <a:rPr lang="fr-FR" altLang="fr-FR" smtClean="0"/>
              <a:t>un processus qui interagit avec les activités de gestion : quelles sont nos priorités ?!</a:t>
            </a:r>
          </a:p>
          <a:p>
            <a:r>
              <a:rPr lang="fr-FR" altLang="fr-FR" smtClean="0"/>
              <a:t>une pierre angulaire de la gestion des ressources humaines</a:t>
            </a:r>
          </a:p>
          <a:p>
            <a:r>
              <a:rPr lang="fr-FR" altLang="fr-FR" sz="2600" smtClean="0"/>
              <a:t>     beaucoup de systèmes, pas de panacée !</a:t>
            </a:r>
            <a:endParaRPr lang="fr-FR" altLang="fr-FR" smtClean="0"/>
          </a:p>
        </p:txBody>
      </p:sp>
      <p:sp>
        <p:nvSpPr>
          <p:cNvPr id="1121284" name="AutoShape 4"/>
          <p:cNvSpPr>
            <a:spLocks noChangeArrowheads="1"/>
          </p:cNvSpPr>
          <p:nvPr/>
        </p:nvSpPr>
        <p:spPr bwMode="auto">
          <a:xfrm>
            <a:off x="1212850" y="5318125"/>
            <a:ext cx="8382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r>
              <a:rPr lang="fr-FR" altLang="fr-FR" smtClean="0"/>
              <a:t>Deux visions de l‘évaluation des </a:t>
            </a:r>
            <a:br>
              <a:rPr lang="fr-FR" altLang="fr-FR" smtClean="0"/>
            </a:br>
            <a:r>
              <a:rPr lang="fr-FR" altLang="fr-FR" smtClean="0"/>
              <a:t>performances</a:t>
            </a:r>
            <a:r>
              <a:rPr lang="fr-FR" altLang="fr-FR" sz="2000" smtClean="0"/>
              <a:t>…(Tornow, 1993)</a:t>
            </a:r>
            <a:endParaRPr lang="fr-FR" altLang="fr-FR" sz="2000" smtClean="0">
              <a:solidFill>
                <a:schemeClr val="tx1"/>
              </a:solidFill>
              <a:latin typeface="Univers (WN)"/>
            </a:endParaRPr>
          </a:p>
        </p:txBody>
      </p:sp>
      <p:graphicFrame>
        <p:nvGraphicFramePr>
          <p:cNvPr id="23555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371600" y="1447800"/>
          <a:ext cx="6097588" cy="4611688"/>
        </p:xfrm>
        <a:graphic>
          <a:graphicData uri="http://schemas.openxmlformats.org/presentationml/2006/ole">
            <p:oleObj spid="_x0000_s23555" name="Charisma Object" r:id="rId4" imgW="5187696" imgH="7275576" progId="Charisma">
              <p:embed/>
            </p:oleObj>
          </a:graphicData>
        </a:graphic>
      </p:graphicFrame>
      <p:sp>
        <p:nvSpPr>
          <p:cNvPr id="2355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75463" y="6219825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A49EFEC-A34F-4252-94B8-B0B6CC875EBD}" type="slidenum">
              <a:rPr lang="fr-FR" altLang="fr-FR" b="0" smtClean="0"/>
              <a:pPr/>
              <a:t>20</a:t>
            </a:fld>
            <a:endParaRPr lang="fr-FR" altLang="fr-FR" b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905000" y="1600200"/>
            <a:ext cx="6934200" cy="4648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indent="95250" algn="ctr">
              <a:spcBef>
                <a:spcPct val="20000"/>
              </a:spcBef>
            </a:pPr>
            <a:endParaRPr lang="fr-FR" altLang="fr-FR" sz="1400"/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annuel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annuel d’activités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professionnel ?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de résultat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de progrès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projet professionnel personnalisé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de bilan et de perspectives ?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d’appréciation des performances ? </a:t>
            </a:r>
          </a:p>
          <a:p>
            <a:pPr indent="95250">
              <a:spcBef>
                <a:spcPct val="20000"/>
              </a:spcBef>
            </a:pPr>
            <a:r>
              <a:rPr lang="fr-FR" altLang="fr-FR" sz="2400"/>
              <a:t>entretien de collaboration ? …</a:t>
            </a:r>
          </a:p>
        </p:txBody>
      </p:sp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381000" y="3886200"/>
          <a:ext cx="1042988" cy="2243138"/>
        </p:xfrm>
        <a:graphic>
          <a:graphicData uri="http://schemas.openxmlformats.org/presentationml/2006/ole">
            <p:oleObj spid="_x0000_s24579" name="Clip" r:id="rId4" imgW="1857375" imgH="3995738" progId="MS_ClipArt_Gallery.2">
              <p:embed/>
            </p:oleObj>
          </a:graphicData>
        </a:graphic>
      </p:graphicFrame>
      <p:graphicFrame>
        <p:nvGraphicFramePr>
          <p:cNvPr id="24580" name="Object 5"/>
          <p:cNvGraphicFramePr>
            <a:graphicFrameLocks noChangeAspect="1"/>
          </p:cNvGraphicFramePr>
          <p:nvPr/>
        </p:nvGraphicFramePr>
        <p:xfrm>
          <a:off x="6324600" y="1676400"/>
          <a:ext cx="2393950" cy="2116138"/>
        </p:xfrm>
        <a:graphic>
          <a:graphicData uri="http://schemas.openxmlformats.org/presentationml/2006/ole">
            <p:oleObj spid="_x0000_s24580" name="Clip" r:id="rId5" imgW="4451140" imgH="3934305" progId="MS_ClipArt_Gallery.2">
              <p:embed/>
            </p:oleObj>
          </a:graphicData>
        </a:graphic>
      </p:graphicFrame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304800" y="688975"/>
            <a:ext cx="84582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800">
                <a:solidFill>
                  <a:srgbClr val="0000FF"/>
                </a:solidFill>
              </a:rPr>
              <a:t>Des appellations très diverses, pour la même chose… !?</a:t>
            </a:r>
          </a:p>
        </p:txBody>
      </p:sp>
      <p:sp>
        <p:nvSpPr>
          <p:cNvPr id="2458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05600" y="61722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238B19A-7B18-44D9-8C00-252A381B8FAA}" type="slidenum">
              <a:rPr lang="fr-FR" altLang="fr-FR" smtClean="0">
                <a:solidFill>
                  <a:schemeClr val="bg2"/>
                </a:solidFill>
              </a:rPr>
              <a:pPr/>
              <a:t>21</a:t>
            </a:fld>
            <a:endParaRPr lang="fr-FR" altLang="fr-FR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52450"/>
            <a:ext cx="8077200" cy="644525"/>
          </a:xfrm>
        </p:spPr>
        <p:txBody>
          <a:bodyPr/>
          <a:lstStyle/>
          <a:p>
            <a:r>
              <a:rPr lang="fr-FR" altLang="fr-FR" smtClean="0"/>
              <a:t>Craintes face à l’évaluation…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3352800"/>
            <a:ext cx="1676400" cy="533400"/>
          </a:xfrm>
        </p:spPr>
        <p:txBody>
          <a:bodyPr/>
          <a:lstStyle/>
          <a:p>
            <a:pPr algn="ctr">
              <a:buFontTx/>
              <a:buNone/>
            </a:pPr>
            <a:r>
              <a:rPr lang="fr-FR" altLang="fr-FR" b="1" smtClean="0"/>
              <a:t>Opinions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162800" y="1524000"/>
          <a:ext cx="1660525" cy="1752600"/>
        </p:xfrm>
        <a:graphic>
          <a:graphicData uri="http://schemas.openxmlformats.org/presentationml/2006/ole">
            <p:oleObj spid="_x0000_s25604" name="Clip" r:id="rId4" imgW="3276600" imgH="3459163" progId="MS_ClipArt_Gallery.2">
              <p:embed/>
            </p:oleObj>
          </a:graphicData>
        </a:graphic>
      </p:graphicFrame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648200" y="220980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Faits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11188" y="2286000"/>
            <a:ext cx="20161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Jugements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2514600" y="20574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Reproches</a:t>
            </a: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2743200" y="4572000"/>
          <a:ext cx="1452563" cy="1676400"/>
        </p:xfrm>
        <a:graphic>
          <a:graphicData uri="http://schemas.openxmlformats.org/presentationml/2006/ole">
            <p:oleObj spid="_x0000_s25608" name="Clip" r:id="rId5" imgW="598334" imgH="691509" progId="MS_ClipArt_Gallery.2">
              <p:embed/>
            </p:oleObj>
          </a:graphicData>
        </a:graphic>
      </p:graphicFrame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304800" y="1752600"/>
            <a:ext cx="6477000" cy="2133600"/>
          </a:xfrm>
          <a:prstGeom prst="wedgeEllipseCallout">
            <a:avLst>
              <a:gd name="adj1" fmla="val -2060"/>
              <a:gd name="adj2" fmla="val 8876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fr-FR" altLang="fr-FR"/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2743200" y="2590800"/>
            <a:ext cx="2781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Comportements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371600" y="2971800"/>
            <a:ext cx="144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Valeurs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4572000" y="4786322"/>
            <a:ext cx="41148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800" dirty="0"/>
              <a:t> = un mélange qui peut </a:t>
            </a:r>
            <a:br>
              <a:rPr lang="fr-FR" altLang="fr-FR" sz="2800" dirty="0"/>
            </a:br>
            <a:r>
              <a:rPr lang="fr-FR" altLang="fr-FR" sz="2800" dirty="0"/>
              <a:t>    être explosif !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4114800" y="312420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fr-FR" altLang="fr-FR" sz="2400"/>
              <a:t>Affinités</a:t>
            </a:r>
          </a:p>
        </p:txBody>
      </p:sp>
      <p:sp>
        <p:nvSpPr>
          <p:cNvPr id="256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33955B-6D41-440C-8E0C-BFDC5BE354DF}" type="slidenum">
              <a:rPr lang="fr-FR" altLang="fr-FR" smtClean="0"/>
              <a:pPr/>
              <a:t>22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558800"/>
            <a:ext cx="8077200" cy="709613"/>
          </a:xfrm>
        </p:spPr>
        <p:txBody>
          <a:bodyPr/>
          <a:lstStyle/>
          <a:p>
            <a:r>
              <a:rPr lang="fr-FR" altLang="fr-FR" smtClean="0"/>
              <a:t>Pourquoi évaluer ?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4419600"/>
          </a:xfrm>
        </p:spPr>
        <p:txBody>
          <a:bodyPr/>
          <a:lstStyle/>
          <a:p>
            <a:pPr marL="0" indent="0" algn="just">
              <a:lnSpc>
                <a:spcPct val="90000"/>
              </a:lnSpc>
            </a:pPr>
            <a:r>
              <a:rPr lang="fr-FR" altLang="fr-FR" smtClean="0"/>
              <a:t> Une des premières </a:t>
            </a:r>
            <a:r>
              <a:rPr lang="fr-FR" altLang="fr-FR" b="1" smtClean="0"/>
              <a:t>marques de reconnaissance ou de considération</a:t>
            </a:r>
            <a:r>
              <a:rPr lang="fr-FR" altLang="fr-FR" smtClean="0"/>
              <a:t> envers une agente ou un agent consiste à </a:t>
            </a:r>
            <a:r>
              <a:rPr lang="fr-FR" altLang="fr-FR" b="1" smtClean="0"/>
              <a:t>apprécier son travail, à lui donner une valeur</a:t>
            </a:r>
            <a:r>
              <a:rPr lang="fr-FR" altLang="fr-FR" smtClean="0"/>
              <a:t>.</a:t>
            </a:r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fr-FR" altLang="fr-FR" smtClean="0"/>
          </a:p>
          <a:p>
            <a:pPr marL="0" indent="0" algn="just">
              <a:lnSpc>
                <a:spcPct val="90000"/>
              </a:lnSpc>
            </a:pPr>
            <a:r>
              <a:rPr lang="fr-FR" altLang="fr-FR" smtClean="0"/>
              <a:t> Evaluer est une </a:t>
            </a:r>
            <a:r>
              <a:rPr lang="fr-FR" altLang="fr-FR" b="1" smtClean="0"/>
              <a:t>démarche naturelle et quotidienne, </a:t>
            </a:r>
            <a:r>
              <a:rPr lang="fr-FR" altLang="fr-FR" smtClean="0"/>
              <a:t>que ce soit de manière formelle ou non.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endParaRPr lang="fr-FR" altLang="fr-FR" smtClean="0"/>
          </a:p>
          <a:p>
            <a:pPr marL="0" indent="0" algn="just">
              <a:lnSpc>
                <a:spcPct val="90000"/>
              </a:lnSpc>
            </a:pPr>
            <a:r>
              <a:rPr lang="fr-FR" altLang="fr-FR" smtClean="0"/>
              <a:t> La question est de </a:t>
            </a:r>
            <a:r>
              <a:rPr lang="fr-FR" altLang="fr-FR" b="1" smtClean="0"/>
              <a:t>savoir comment, sous quelle forme, nous pouvons pratiquer cette démarche</a:t>
            </a:r>
            <a:r>
              <a:rPr lang="fr-FR" altLang="fr-FR" smtClean="0"/>
              <a:t> à l’égard du personnel d’une organisation, </a:t>
            </a:r>
            <a:r>
              <a:rPr lang="fr-FR" altLang="fr-FR" b="1" smtClean="0"/>
              <a:t>en respectant des</a:t>
            </a:r>
            <a:r>
              <a:rPr lang="fr-FR" altLang="fr-FR" smtClean="0"/>
              <a:t> </a:t>
            </a:r>
            <a:r>
              <a:rPr lang="fr-FR" altLang="fr-FR" b="1" smtClean="0"/>
              <a:t>règles d’honnêteté, de rigueur et de professionnalisme</a:t>
            </a:r>
            <a:r>
              <a:rPr lang="fr-FR" altLang="fr-FR" smtClean="0"/>
              <a:t>.</a:t>
            </a:r>
          </a:p>
        </p:txBody>
      </p:sp>
      <p:sp>
        <p:nvSpPr>
          <p:cNvPr id="2662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729281-11B7-4916-AEEE-1E50C265A9EE}" type="slidenum">
              <a:rPr lang="fr-FR" altLang="fr-FR" smtClean="0"/>
              <a:pPr/>
              <a:t>23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7363"/>
            <a:ext cx="8077200" cy="709612"/>
          </a:xfrm>
        </p:spPr>
        <p:txBody>
          <a:bodyPr/>
          <a:lstStyle/>
          <a:p>
            <a:r>
              <a:rPr lang="fr-FR" altLang="fr-FR" smtClean="0"/>
              <a:t>Pourquoi évaluer (suite) 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00200"/>
            <a:ext cx="5791200" cy="2514600"/>
          </a:xfrm>
        </p:spPr>
        <p:txBody>
          <a:bodyPr/>
          <a:lstStyle/>
          <a:p>
            <a:pPr>
              <a:buFontTx/>
              <a:buNone/>
            </a:pPr>
            <a:endParaRPr lang="fr-FR" altLang="fr-FR" smtClean="0"/>
          </a:p>
          <a:p>
            <a:pPr>
              <a:buFontTx/>
              <a:buNone/>
            </a:pPr>
            <a:r>
              <a:rPr lang="fr-FR" altLang="fr-FR" smtClean="0"/>
              <a:t>Implicite			Explicite</a:t>
            </a:r>
          </a:p>
          <a:p>
            <a:pPr>
              <a:buFontTx/>
              <a:buNone/>
            </a:pPr>
            <a:r>
              <a:rPr lang="fr-FR" altLang="fr-FR" smtClean="0"/>
              <a:t>Informelle			Formelle</a:t>
            </a:r>
          </a:p>
          <a:p>
            <a:pPr>
              <a:buFontTx/>
              <a:buNone/>
            </a:pPr>
            <a:r>
              <a:rPr lang="fr-FR" altLang="fr-FR" smtClean="0"/>
              <a:t>Empirique 			Organisée</a:t>
            </a:r>
          </a:p>
          <a:p>
            <a:pPr>
              <a:buFontTx/>
              <a:buNone/>
            </a:pPr>
            <a:r>
              <a:rPr lang="fr-FR" altLang="fr-FR" smtClean="0"/>
              <a:t>Spontanée			Programmée</a:t>
            </a:r>
          </a:p>
        </p:txBody>
      </p:sp>
      <p:sp>
        <p:nvSpPr>
          <p:cNvPr id="27652" name="Line 8"/>
          <p:cNvSpPr>
            <a:spLocks noChangeShapeType="1"/>
          </p:cNvSpPr>
          <p:nvPr/>
        </p:nvSpPr>
        <p:spPr bwMode="auto">
          <a:xfrm>
            <a:off x="3810000" y="2286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653" name="Line 9"/>
          <p:cNvSpPr>
            <a:spLocks noChangeShapeType="1"/>
          </p:cNvSpPr>
          <p:nvPr/>
        </p:nvSpPr>
        <p:spPr bwMode="auto">
          <a:xfrm>
            <a:off x="3810000" y="2667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654" name="Line 10"/>
          <p:cNvSpPr>
            <a:spLocks noChangeShapeType="1"/>
          </p:cNvSpPr>
          <p:nvPr/>
        </p:nvSpPr>
        <p:spPr bwMode="auto">
          <a:xfrm>
            <a:off x="3810000" y="3124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655" name="Line 11"/>
          <p:cNvSpPr>
            <a:spLocks noChangeShapeType="1"/>
          </p:cNvSpPr>
          <p:nvPr/>
        </p:nvSpPr>
        <p:spPr bwMode="auto">
          <a:xfrm>
            <a:off x="3810000" y="3581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228600" y="4267200"/>
            <a:ext cx="8610600" cy="728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/>
              <a:t>Il ne peut y avoir de motivation ... sans reconnaissance !</a:t>
            </a:r>
          </a:p>
          <a:p>
            <a:pPr algn="ctr">
              <a:spcBef>
                <a:spcPct val="50000"/>
              </a:spcBef>
            </a:pPr>
            <a:r>
              <a:rPr lang="fr-FR" altLang="fr-FR"/>
              <a:t>Il ne peut y avoir d’évolution … sans évaluation !</a:t>
            </a:r>
          </a:p>
        </p:txBody>
      </p:sp>
      <p:sp>
        <p:nvSpPr>
          <p:cNvPr id="2765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68278B-64EC-492A-AC5A-95633CE163FE}" type="slidenum">
              <a:rPr lang="fr-FR" altLang="fr-FR" smtClean="0"/>
              <a:pPr/>
              <a:t>24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fr-FR" smtClean="0"/>
              <a:t>Extrait de la loi sur le personnel de la Confédération suisse Lpers 172.220.1</a:t>
            </a:r>
          </a:p>
        </p:txBody>
      </p:sp>
      <p:sp>
        <p:nvSpPr>
          <p:cNvPr id="2867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767513" y="6199188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B334ADD-81EA-4D2F-B076-0A6B30C80840}" type="slidenum">
              <a:rPr lang="fr-FR" altLang="fr-FR" smtClean="0"/>
              <a:pPr/>
              <a:t>25</a:t>
            </a:fld>
            <a:endParaRPr lang="fr-FR" altLang="fr-FR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813" y="1557338"/>
            <a:ext cx="8397875" cy="487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04850"/>
            <a:ext cx="8020050" cy="420688"/>
          </a:xfrm>
          <a:noFill/>
        </p:spPr>
        <p:txBody>
          <a:bodyPr lIns="85341" tIns="42670" rIns="85341" bIns="42670" anchor="t"/>
          <a:lstStyle/>
          <a:p>
            <a:r>
              <a:rPr lang="fr-FR" altLang="fr-FR" smtClean="0"/>
              <a:t>Des attentes formulées aux agents publics… à la performance fournie…</a:t>
            </a:r>
            <a:endParaRPr lang="fr-FR" altLang="fr-FR" sz="2000" u="sng" smtClean="0"/>
          </a:p>
        </p:txBody>
      </p:sp>
      <p:grpSp>
        <p:nvGrpSpPr>
          <p:cNvPr id="29699" name="Group 33"/>
          <p:cNvGrpSpPr>
            <a:grpSpLocks/>
          </p:cNvGrpSpPr>
          <p:nvPr/>
        </p:nvGrpSpPr>
        <p:grpSpPr bwMode="auto">
          <a:xfrm>
            <a:off x="228600" y="1600200"/>
            <a:ext cx="8591550" cy="4732338"/>
            <a:chOff x="144" y="1104"/>
            <a:chExt cx="5412" cy="2981"/>
          </a:xfrm>
        </p:grpSpPr>
        <p:sp>
          <p:nvSpPr>
            <p:cNvPr id="29701" name="Text Box 3"/>
            <p:cNvSpPr txBox="1">
              <a:spLocks noChangeArrowheads="1"/>
            </p:cNvSpPr>
            <p:nvPr/>
          </p:nvSpPr>
          <p:spPr bwMode="auto">
            <a:xfrm>
              <a:off x="144" y="3312"/>
              <a:ext cx="1418" cy="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341" tIns="42670" rIns="85341" bIns="42670">
              <a:spAutoFit/>
            </a:bodyPr>
            <a:lstStyle/>
            <a:p>
              <a:pPr algn="ctr" defTabSz="854075">
                <a:spcBef>
                  <a:spcPct val="50000"/>
                </a:spcBef>
              </a:pPr>
              <a:r>
                <a:rPr lang="fr-FR" altLang="fr-FR" sz="2200"/>
                <a:t>Besoins et objectifs de l’organisation</a:t>
              </a:r>
            </a:p>
          </p:txBody>
        </p:sp>
        <p:sp>
          <p:nvSpPr>
            <p:cNvPr id="29702" name="Text Box 4"/>
            <p:cNvSpPr txBox="1">
              <a:spLocks noChangeArrowheads="1"/>
            </p:cNvSpPr>
            <p:nvPr/>
          </p:nvSpPr>
          <p:spPr bwMode="auto">
            <a:xfrm>
              <a:off x="4032" y="3320"/>
              <a:ext cx="1418" cy="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341" tIns="42670" rIns="85341" bIns="42670">
              <a:spAutoFit/>
            </a:bodyPr>
            <a:lstStyle/>
            <a:p>
              <a:pPr algn="ctr" defTabSz="854075">
                <a:spcBef>
                  <a:spcPct val="50000"/>
                </a:spcBef>
              </a:pPr>
              <a:r>
                <a:rPr lang="fr-FR" altLang="fr-FR" sz="2200"/>
                <a:t>Résultats de l’organisation</a:t>
              </a:r>
            </a:p>
          </p:txBody>
        </p:sp>
        <p:sp>
          <p:nvSpPr>
            <p:cNvPr id="29703" name="Line 5"/>
            <p:cNvSpPr>
              <a:spLocks noChangeShapeType="1"/>
            </p:cNvSpPr>
            <p:nvPr/>
          </p:nvSpPr>
          <p:spPr bwMode="auto">
            <a:xfrm flipV="1">
              <a:off x="620" y="2092"/>
              <a:ext cx="0" cy="1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704" name="Line 6"/>
            <p:cNvSpPr>
              <a:spLocks noChangeShapeType="1"/>
            </p:cNvSpPr>
            <p:nvPr/>
          </p:nvSpPr>
          <p:spPr bwMode="auto">
            <a:xfrm>
              <a:off x="5051" y="2319"/>
              <a:ext cx="0" cy="9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705" name="Text Box 7"/>
            <p:cNvSpPr txBox="1">
              <a:spLocks noChangeArrowheads="1"/>
            </p:cNvSpPr>
            <p:nvPr/>
          </p:nvSpPr>
          <p:spPr bwMode="auto">
            <a:xfrm>
              <a:off x="1344" y="2928"/>
              <a:ext cx="3279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341" tIns="42670" rIns="85341" bIns="42670">
              <a:spAutoFit/>
            </a:bodyPr>
            <a:lstStyle/>
            <a:p>
              <a:pPr algn="ctr" defTabSz="854075">
                <a:spcBef>
                  <a:spcPct val="50000"/>
                </a:spcBef>
              </a:pPr>
              <a:r>
                <a:rPr lang="fr-FR" altLang="fr-FR" sz="1900"/>
                <a:t>Evaluation (par l’entretien d’appréciation)</a:t>
              </a:r>
            </a:p>
          </p:txBody>
        </p:sp>
        <p:sp>
          <p:nvSpPr>
            <p:cNvPr id="29706" name="AutoShape 8"/>
            <p:cNvSpPr>
              <a:spLocks noChangeArrowheads="1"/>
            </p:cNvSpPr>
            <p:nvPr/>
          </p:nvSpPr>
          <p:spPr bwMode="auto">
            <a:xfrm>
              <a:off x="144" y="3312"/>
              <a:ext cx="1373" cy="77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altLang="fr-FR"/>
            </a:p>
          </p:txBody>
        </p:sp>
        <p:sp>
          <p:nvSpPr>
            <p:cNvPr id="29707" name="AutoShape 9"/>
            <p:cNvSpPr>
              <a:spLocks noChangeArrowheads="1"/>
            </p:cNvSpPr>
            <p:nvPr/>
          </p:nvSpPr>
          <p:spPr bwMode="auto">
            <a:xfrm>
              <a:off x="3988" y="3320"/>
              <a:ext cx="1462" cy="50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altLang="fr-FR"/>
            </a:p>
          </p:txBody>
        </p:sp>
        <p:grpSp>
          <p:nvGrpSpPr>
            <p:cNvPr id="29708" name="Group 10"/>
            <p:cNvGrpSpPr>
              <a:grpSpLocks/>
            </p:cNvGrpSpPr>
            <p:nvPr/>
          </p:nvGrpSpPr>
          <p:grpSpPr bwMode="auto">
            <a:xfrm>
              <a:off x="672" y="2112"/>
              <a:ext cx="4342" cy="454"/>
              <a:chOff x="665" y="2183"/>
              <a:chExt cx="4342" cy="454"/>
            </a:xfrm>
          </p:grpSpPr>
          <p:sp>
            <p:nvSpPr>
              <p:cNvPr id="29725" name="Line 11"/>
              <p:cNvSpPr>
                <a:spLocks noChangeShapeType="1"/>
              </p:cNvSpPr>
              <p:nvPr/>
            </p:nvSpPr>
            <p:spPr bwMode="auto">
              <a:xfrm>
                <a:off x="665" y="2637"/>
                <a:ext cx="22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26" name="Text Box 12"/>
              <p:cNvSpPr txBox="1">
                <a:spLocks noChangeArrowheads="1"/>
              </p:cNvSpPr>
              <p:nvPr/>
            </p:nvSpPr>
            <p:spPr bwMode="auto">
              <a:xfrm>
                <a:off x="1152" y="2365"/>
                <a:ext cx="1374" cy="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defTabSz="854075">
                  <a:spcBef>
                    <a:spcPct val="50000"/>
                  </a:spcBef>
                </a:pPr>
                <a:r>
                  <a:rPr lang="fr-FR" altLang="fr-FR" sz="1900"/>
                  <a:t>Communication</a:t>
                </a:r>
              </a:p>
            </p:txBody>
          </p:sp>
          <p:sp>
            <p:nvSpPr>
              <p:cNvPr id="29727" name="Line 13"/>
              <p:cNvSpPr>
                <a:spLocks noChangeShapeType="1"/>
              </p:cNvSpPr>
              <p:nvPr/>
            </p:nvSpPr>
            <p:spPr bwMode="auto">
              <a:xfrm>
                <a:off x="2969" y="2637"/>
                <a:ext cx="97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28" name="Text Box 14"/>
              <p:cNvSpPr txBox="1">
                <a:spLocks noChangeArrowheads="1"/>
              </p:cNvSpPr>
              <p:nvPr/>
            </p:nvSpPr>
            <p:spPr bwMode="auto">
              <a:xfrm>
                <a:off x="2969" y="2365"/>
                <a:ext cx="930" cy="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1900"/>
                  <a:t>Adhésion</a:t>
                </a:r>
              </a:p>
            </p:txBody>
          </p:sp>
          <p:sp>
            <p:nvSpPr>
              <p:cNvPr id="29729" name="Line 15"/>
              <p:cNvSpPr>
                <a:spLocks noChangeShapeType="1"/>
              </p:cNvSpPr>
              <p:nvPr/>
            </p:nvSpPr>
            <p:spPr bwMode="auto">
              <a:xfrm>
                <a:off x="4032" y="2637"/>
                <a:ext cx="8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30" name="Text Box 16"/>
              <p:cNvSpPr txBox="1">
                <a:spLocks noChangeArrowheads="1"/>
              </p:cNvSpPr>
              <p:nvPr/>
            </p:nvSpPr>
            <p:spPr bwMode="auto">
              <a:xfrm>
                <a:off x="4032" y="2183"/>
                <a:ext cx="975" cy="4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1900"/>
                  <a:t>Motivation Compétence</a:t>
                </a:r>
              </a:p>
            </p:txBody>
          </p:sp>
        </p:grpSp>
        <p:grpSp>
          <p:nvGrpSpPr>
            <p:cNvPr id="29709" name="Group 17"/>
            <p:cNvGrpSpPr>
              <a:grpSpLocks/>
            </p:cNvGrpSpPr>
            <p:nvPr/>
          </p:nvGrpSpPr>
          <p:grpSpPr bwMode="auto">
            <a:xfrm>
              <a:off x="240" y="1104"/>
              <a:ext cx="5316" cy="1002"/>
              <a:chOff x="266" y="1317"/>
              <a:chExt cx="5316" cy="1002"/>
            </a:xfrm>
          </p:grpSpPr>
          <p:sp>
            <p:nvSpPr>
              <p:cNvPr id="29714" name="Text Box 18"/>
              <p:cNvSpPr txBox="1">
                <a:spLocks noChangeArrowheads="1"/>
              </p:cNvSpPr>
              <p:nvPr/>
            </p:nvSpPr>
            <p:spPr bwMode="auto">
              <a:xfrm>
                <a:off x="266" y="1455"/>
                <a:ext cx="753" cy="4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2200"/>
                  <a:t>Rôle attendu</a:t>
                </a:r>
              </a:p>
            </p:txBody>
          </p:sp>
          <p:sp>
            <p:nvSpPr>
              <p:cNvPr id="29715" name="Text Box 19"/>
              <p:cNvSpPr txBox="1">
                <a:spLocks noChangeArrowheads="1"/>
              </p:cNvSpPr>
              <p:nvPr/>
            </p:nvSpPr>
            <p:spPr bwMode="auto">
              <a:xfrm>
                <a:off x="2526" y="1455"/>
                <a:ext cx="797" cy="4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2200"/>
                  <a:t>Rôle perçu</a:t>
                </a:r>
              </a:p>
            </p:txBody>
          </p:sp>
          <p:sp>
            <p:nvSpPr>
              <p:cNvPr id="29716" name="Text Box 20"/>
              <p:cNvSpPr txBox="1">
                <a:spLocks noChangeArrowheads="1"/>
              </p:cNvSpPr>
              <p:nvPr/>
            </p:nvSpPr>
            <p:spPr bwMode="auto">
              <a:xfrm>
                <a:off x="3633" y="1455"/>
                <a:ext cx="798" cy="4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2200"/>
                  <a:t>Rôle accepté</a:t>
                </a:r>
              </a:p>
            </p:txBody>
          </p:sp>
          <p:sp>
            <p:nvSpPr>
              <p:cNvPr id="29717" name="Text Box 21"/>
              <p:cNvSpPr txBox="1">
                <a:spLocks noChangeArrowheads="1"/>
              </p:cNvSpPr>
              <p:nvPr/>
            </p:nvSpPr>
            <p:spPr bwMode="auto">
              <a:xfrm>
                <a:off x="4652" y="1455"/>
                <a:ext cx="798" cy="4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2200"/>
                  <a:t>Rôle tenu</a:t>
                </a:r>
              </a:p>
            </p:txBody>
          </p:sp>
          <p:sp>
            <p:nvSpPr>
              <p:cNvPr id="2971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1455"/>
                <a:ext cx="1285" cy="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2200"/>
                  <a:t>Rôle communiqué</a:t>
                </a:r>
              </a:p>
            </p:txBody>
          </p:sp>
          <p:sp>
            <p:nvSpPr>
              <p:cNvPr id="29719" name="AutoShape 23"/>
              <p:cNvSpPr>
                <a:spLocks noChangeArrowheads="1"/>
              </p:cNvSpPr>
              <p:nvPr/>
            </p:nvSpPr>
            <p:spPr bwMode="auto">
              <a:xfrm>
                <a:off x="266" y="1410"/>
                <a:ext cx="842" cy="591"/>
              </a:xfrm>
              <a:prstGeom prst="homePlate">
                <a:avLst>
                  <a:gd name="adj" fmla="val 35618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altLang="fr-FR"/>
              </a:p>
            </p:txBody>
          </p:sp>
          <p:sp>
            <p:nvSpPr>
              <p:cNvPr id="29720" name="AutoShape 24"/>
              <p:cNvSpPr>
                <a:spLocks noChangeArrowheads="1"/>
              </p:cNvSpPr>
              <p:nvPr/>
            </p:nvSpPr>
            <p:spPr bwMode="auto">
              <a:xfrm>
                <a:off x="1196" y="1455"/>
                <a:ext cx="1108" cy="546"/>
              </a:xfrm>
              <a:prstGeom prst="wedgeRoundRectCallout">
                <a:avLst>
                  <a:gd name="adj1" fmla="val -43750"/>
                  <a:gd name="adj2" fmla="val 70000"/>
                  <a:gd name="adj3" fmla="val 1666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85341" tIns="42670" rIns="85341" bIns="42670" anchor="ctr"/>
              <a:lstStyle/>
              <a:p>
                <a:pPr algn="ctr" defTabSz="854075"/>
                <a:endParaRPr lang="fr-FR" altLang="fr-FR" sz="2200"/>
              </a:p>
            </p:txBody>
          </p:sp>
          <p:sp>
            <p:nvSpPr>
              <p:cNvPr id="29721" name="AutoShape 25"/>
              <p:cNvSpPr>
                <a:spLocks noChangeArrowheads="1"/>
              </p:cNvSpPr>
              <p:nvPr/>
            </p:nvSpPr>
            <p:spPr bwMode="auto">
              <a:xfrm>
                <a:off x="2437" y="1364"/>
                <a:ext cx="975" cy="682"/>
              </a:xfrm>
              <a:prstGeom prst="cloudCallout">
                <a:avLst>
                  <a:gd name="adj1" fmla="val 38449"/>
                  <a:gd name="adj2" fmla="val 68472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lIns="85341" tIns="42670" rIns="85341" bIns="42670" anchor="ctr"/>
              <a:lstStyle/>
              <a:p>
                <a:pPr algn="ctr" defTabSz="854075"/>
                <a:endParaRPr lang="fr-FR" altLang="fr-FR" sz="2200"/>
              </a:p>
            </p:txBody>
          </p:sp>
          <p:sp>
            <p:nvSpPr>
              <p:cNvPr id="29722" name="AutoShape 26"/>
              <p:cNvSpPr>
                <a:spLocks noChangeArrowheads="1"/>
              </p:cNvSpPr>
              <p:nvPr/>
            </p:nvSpPr>
            <p:spPr bwMode="auto">
              <a:xfrm>
                <a:off x="3500" y="1410"/>
                <a:ext cx="1019" cy="864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1 h 21600"/>
                  <a:gd name="T4" fmla="*/ 1 w 21600"/>
                  <a:gd name="T5" fmla="*/ 1 h 21600"/>
                  <a:gd name="T6" fmla="*/ 2 w 21600"/>
                  <a:gd name="T7" fmla="*/ 1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45 w 21600"/>
                  <a:gd name="T13" fmla="*/ 2275 h 21600"/>
                  <a:gd name="T14" fmla="*/ 16555 w 21600"/>
                  <a:gd name="T15" fmla="*/ 1367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23" name="AutoShape 27"/>
              <p:cNvSpPr>
                <a:spLocks noChangeArrowheads="1"/>
              </p:cNvSpPr>
              <p:nvPr/>
            </p:nvSpPr>
            <p:spPr bwMode="auto">
              <a:xfrm rot="5400111">
                <a:off x="4573" y="1263"/>
                <a:ext cx="956" cy="1063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1 h 21600"/>
                  <a:gd name="T4" fmla="*/ 1 w 21600"/>
                  <a:gd name="T5" fmla="*/ 3 h 21600"/>
                  <a:gd name="T6" fmla="*/ 2 w 21600"/>
                  <a:gd name="T7" fmla="*/ 1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7 w 21600"/>
                  <a:gd name="T13" fmla="*/ 5405 h 21600"/>
                  <a:gd name="T14" fmla="*/ 18911 w 21600"/>
                  <a:gd name="T15" fmla="*/ 1619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24" name="Line 28"/>
              <p:cNvSpPr>
                <a:spLocks noChangeShapeType="1"/>
              </p:cNvSpPr>
              <p:nvPr/>
            </p:nvSpPr>
            <p:spPr bwMode="auto">
              <a:xfrm>
                <a:off x="2393" y="1319"/>
                <a:ext cx="0" cy="1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9710" name="Group 29"/>
            <p:cNvGrpSpPr>
              <a:grpSpLocks/>
            </p:cNvGrpSpPr>
            <p:nvPr/>
          </p:nvGrpSpPr>
          <p:grpSpPr bwMode="auto">
            <a:xfrm>
              <a:off x="672" y="2640"/>
              <a:ext cx="3264" cy="245"/>
              <a:chOff x="672" y="2683"/>
              <a:chExt cx="3264" cy="245"/>
            </a:xfrm>
          </p:grpSpPr>
          <p:sp>
            <p:nvSpPr>
              <p:cNvPr id="29712" name="Text Box 30"/>
              <p:cNvSpPr txBox="1">
                <a:spLocks noChangeArrowheads="1"/>
              </p:cNvSpPr>
              <p:nvPr/>
            </p:nvSpPr>
            <p:spPr bwMode="auto">
              <a:xfrm>
                <a:off x="842" y="2683"/>
                <a:ext cx="3057" cy="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85341" tIns="42670" rIns="85341" bIns="42670">
                <a:spAutoFit/>
              </a:bodyPr>
              <a:lstStyle/>
              <a:p>
                <a:pPr algn="ctr" defTabSz="854075">
                  <a:spcBef>
                    <a:spcPct val="50000"/>
                  </a:spcBef>
                </a:pPr>
                <a:r>
                  <a:rPr lang="fr-FR" altLang="fr-FR" sz="1900"/>
                  <a:t>Description de poste</a:t>
                </a:r>
              </a:p>
            </p:txBody>
          </p:sp>
          <p:sp>
            <p:nvSpPr>
              <p:cNvPr id="29713" name="Line 31"/>
              <p:cNvSpPr>
                <a:spLocks noChangeShapeType="1"/>
              </p:cNvSpPr>
              <p:nvPr/>
            </p:nvSpPr>
            <p:spPr bwMode="auto">
              <a:xfrm>
                <a:off x="672" y="2928"/>
                <a:ext cx="32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9711" name="Line 32"/>
            <p:cNvSpPr>
              <a:spLocks noChangeShapeType="1"/>
            </p:cNvSpPr>
            <p:nvPr/>
          </p:nvSpPr>
          <p:spPr bwMode="auto">
            <a:xfrm>
              <a:off x="672" y="3216"/>
              <a:ext cx="42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970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7E2B990-E24C-412B-8B5E-E8C3F39E9806}" type="slidenum">
              <a:rPr lang="fr-FR" altLang="fr-FR" smtClean="0"/>
              <a:pPr/>
              <a:t>26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23888"/>
            <a:ext cx="8077200" cy="644525"/>
          </a:xfrm>
        </p:spPr>
        <p:txBody>
          <a:bodyPr/>
          <a:lstStyle/>
          <a:p>
            <a:r>
              <a:rPr lang="fr-FR" altLang="fr-FR" smtClean="0"/>
              <a:t>Quelles valeurs ajoutées, pour qui ?</a:t>
            </a:r>
          </a:p>
        </p:txBody>
      </p:sp>
      <p:grpSp>
        <p:nvGrpSpPr>
          <p:cNvPr id="30723" name="Group 17"/>
          <p:cNvGrpSpPr>
            <a:grpSpLocks/>
          </p:cNvGrpSpPr>
          <p:nvPr/>
        </p:nvGrpSpPr>
        <p:grpSpPr bwMode="auto">
          <a:xfrm>
            <a:off x="838200" y="1676400"/>
            <a:ext cx="7686675" cy="4343400"/>
            <a:chOff x="528" y="1056"/>
            <a:chExt cx="4842" cy="2736"/>
          </a:xfrm>
        </p:grpSpPr>
        <p:sp>
          <p:nvSpPr>
            <p:cNvPr id="30725" name="Oval 9"/>
            <p:cNvSpPr>
              <a:spLocks noChangeArrowheads="1"/>
            </p:cNvSpPr>
            <p:nvPr/>
          </p:nvSpPr>
          <p:spPr bwMode="auto">
            <a:xfrm>
              <a:off x="1488" y="1056"/>
              <a:ext cx="2778" cy="1728"/>
            </a:xfrm>
            <a:prstGeom prst="ellipse">
              <a:avLst/>
            </a:prstGeom>
            <a:solidFill>
              <a:srgbClr val="FFCC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altLang="fr-FR" sz="2400"/>
            </a:p>
          </p:txBody>
        </p:sp>
        <p:sp>
          <p:nvSpPr>
            <p:cNvPr id="30726" name="Oval 14"/>
            <p:cNvSpPr>
              <a:spLocks noChangeArrowheads="1"/>
            </p:cNvSpPr>
            <p:nvPr/>
          </p:nvSpPr>
          <p:spPr bwMode="auto">
            <a:xfrm>
              <a:off x="2592" y="2064"/>
              <a:ext cx="2778" cy="1728"/>
            </a:xfrm>
            <a:prstGeom prst="ellipse">
              <a:avLst/>
            </a:prstGeom>
            <a:solidFill>
              <a:srgbClr val="FFCC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altLang="fr-FR" sz="2400"/>
            </a:p>
          </p:txBody>
        </p:sp>
        <p:sp>
          <p:nvSpPr>
            <p:cNvPr id="30727" name="Oval 13"/>
            <p:cNvSpPr>
              <a:spLocks noChangeArrowheads="1"/>
            </p:cNvSpPr>
            <p:nvPr/>
          </p:nvSpPr>
          <p:spPr bwMode="auto">
            <a:xfrm>
              <a:off x="528" y="2064"/>
              <a:ext cx="2778" cy="1728"/>
            </a:xfrm>
            <a:prstGeom prst="ellipse">
              <a:avLst/>
            </a:prstGeom>
            <a:solidFill>
              <a:srgbClr val="FFCC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altLang="fr-FR" sz="2400"/>
            </a:p>
          </p:txBody>
        </p:sp>
        <p:sp>
          <p:nvSpPr>
            <p:cNvPr id="30728" name="Text Box 4"/>
            <p:cNvSpPr txBox="1">
              <a:spLocks noChangeArrowheads="1"/>
            </p:cNvSpPr>
            <p:nvPr/>
          </p:nvSpPr>
          <p:spPr bwMode="auto">
            <a:xfrm>
              <a:off x="1872" y="1488"/>
              <a:ext cx="2047" cy="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400"/>
                <a:t>Pour l’organisation (l’Etat,</a:t>
              </a:r>
              <a:br>
                <a:rPr lang="fr-FR" altLang="fr-FR" sz="2400"/>
              </a:br>
              <a:r>
                <a:rPr lang="fr-FR" altLang="fr-FR" sz="2400"/>
                <a:t>ses services)</a:t>
              </a:r>
            </a:p>
          </p:txBody>
        </p:sp>
        <p:sp>
          <p:nvSpPr>
            <p:cNvPr id="30729" name="Text Box 5"/>
            <p:cNvSpPr txBox="1">
              <a:spLocks noChangeArrowheads="1"/>
            </p:cNvSpPr>
            <p:nvPr/>
          </p:nvSpPr>
          <p:spPr bwMode="auto">
            <a:xfrm>
              <a:off x="672" y="2784"/>
              <a:ext cx="2047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/>
                <a:t>Pour l’agente ou l’agent</a:t>
              </a:r>
            </a:p>
          </p:txBody>
        </p:sp>
        <p:sp>
          <p:nvSpPr>
            <p:cNvPr id="30730" name="Text Box 6"/>
            <p:cNvSpPr txBox="1">
              <a:spLocks noChangeArrowheads="1"/>
            </p:cNvSpPr>
            <p:nvPr/>
          </p:nvSpPr>
          <p:spPr bwMode="auto">
            <a:xfrm>
              <a:off x="3456" y="2832"/>
              <a:ext cx="1692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/>
                <a:t>Pour la hiérarchie</a:t>
              </a:r>
            </a:p>
          </p:txBody>
        </p:sp>
      </p:grpSp>
      <p:sp>
        <p:nvSpPr>
          <p:cNvPr id="3072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763FEE3-ECB7-40EE-B795-0D9D81F046A9}" type="slidenum">
              <a:rPr lang="fr-FR" altLang="fr-FR" smtClean="0"/>
              <a:pPr/>
              <a:t>27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7"/>
          <p:cNvSpPr>
            <a:spLocks noChangeArrowheads="1"/>
          </p:cNvSpPr>
          <p:nvPr/>
        </p:nvSpPr>
        <p:spPr bwMode="auto">
          <a:xfrm>
            <a:off x="457200" y="1676400"/>
            <a:ext cx="7086600" cy="3857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marL="666750" indent="-666750">
              <a:lnSpc>
                <a:spcPct val="130000"/>
              </a:lnSpc>
              <a:spcBef>
                <a:spcPct val="40000"/>
              </a:spcBef>
            </a:pPr>
            <a:r>
              <a:rPr lang="fr-FR" altLang="fr-FR" sz="2400"/>
              <a:t>Gain d’efficacité :</a:t>
            </a:r>
          </a:p>
          <a:p>
            <a:pPr marL="666750" indent="-666750">
              <a:spcBef>
                <a:spcPct val="40000"/>
              </a:spcBef>
            </a:pPr>
            <a:r>
              <a:rPr lang="fr-FR" altLang="fr-FR"/>
              <a:t>	</a:t>
            </a:r>
            <a:r>
              <a:rPr lang="fr-FR" altLang="fr-FR" sz="2000"/>
              <a:t>l’efficacité se mesure à l’atteinte des résultats escomptés donc, sans attentes, moins d’efficacité</a:t>
            </a:r>
          </a:p>
          <a:p>
            <a:pPr marL="666750" indent="-666750">
              <a:lnSpc>
                <a:spcPct val="130000"/>
              </a:lnSpc>
              <a:spcBef>
                <a:spcPct val="40000"/>
              </a:spcBef>
            </a:pPr>
            <a:r>
              <a:rPr lang="fr-FR" altLang="fr-FR" sz="2400"/>
              <a:t>Gain de motivation :</a:t>
            </a:r>
          </a:p>
          <a:p>
            <a:pPr marL="666750" indent="-666750">
              <a:spcBef>
                <a:spcPct val="40000"/>
              </a:spcBef>
            </a:pPr>
            <a:r>
              <a:rPr lang="fr-FR" altLang="fr-FR"/>
              <a:t>	</a:t>
            </a:r>
            <a:r>
              <a:rPr lang="fr-FR" altLang="fr-FR" sz="2000"/>
              <a:t>besoin de considération pour le chemin parcouru        et de clarté pour la direction à prendre</a:t>
            </a:r>
          </a:p>
          <a:p>
            <a:pPr marL="666750" indent="-666750">
              <a:lnSpc>
                <a:spcPct val="130000"/>
              </a:lnSpc>
              <a:spcBef>
                <a:spcPct val="40000"/>
              </a:spcBef>
            </a:pPr>
            <a:r>
              <a:rPr lang="fr-FR" altLang="fr-FR" sz="2400"/>
              <a:t>Gain de compétences :</a:t>
            </a:r>
          </a:p>
          <a:p>
            <a:pPr marL="666750" indent="-666750">
              <a:spcBef>
                <a:spcPct val="40000"/>
              </a:spcBef>
            </a:pPr>
            <a:r>
              <a:rPr lang="fr-FR" altLang="fr-FR"/>
              <a:t>	</a:t>
            </a:r>
            <a:r>
              <a:rPr lang="fr-FR" altLang="fr-FR" sz="2000"/>
              <a:t>meilleure gestion des potentiels des agents, formation plus ciblée en fonction des besoins réels</a:t>
            </a:r>
          </a:p>
        </p:txBody>
      </p:sp>
      <p:graphicFrame>
        <p:nvGraphicFramePr>
          <p:cNvPr id="31747" name="Object 1030"/>
          <p:cNvGraphicFramePr>
            <a:graphicFrameLocks noChangeAspect="1"/>
          </p:cNvGraphicFramePr>
          <p:nvPr/>
        </p:nvGraphicFramePr>
        <p:xfrm>
          <a:off x="7086600" y="1600200"/>
          <a:ext cx="1804988" cy="2514600"/>
        </p:xfrm>
        <a:graphic>
          <a:graphicData uri="http://schemas.openxmlformats.org/presentationml/2006/ole">
            <p:oleObj spid="_x0000_s31747" name="Clip" r:id="rId4" imgW="2806700" imgH="3200400" progId="MS_ClipArt_Gallery.2">
              <p:embed/>
            </p:oleObj>
          </a:graphicData>
        </a:graphic>
      </p:graphicFrame>
      <p:sp>
        <p:nvSpPr>
          <p:cNvPr id="31748" name="Rectangle 1031"/>
          <p:cNvSpPr>
            <a:spLocks noGrp="1" noChangeArrowheads="1"/>
          </p:cNvSpPr>
          <p:nvPr>
            <p:ph type="title"/>
          </p:nvPr>
        </p:nvSpPr>
        <p:spPr>
          <a:xfrm>
            <a:off x="533400" y="487363"/>
            <a:ext cx="8077200" cy="709612"/>
          </a:xfrm>
        </p:spPr>
        <p:txBody>
          <a:bodyPr/>
          <a:lstStyle/>
          <a:p>
            <a:r>
              <a:rPr lang="fr-FR" altLang="fr-FR" smtClean="0"/>
              <a:t>En résumé ...</a:t>
            </a:r>
          </a:p>
        </p:txBody>
      </p:sp>
      <p:sp>
        <p:nvSpPr>
          <p:cNvPr id="3174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E48DAB3-4004-437B-8AED-B890373681CA}" type="slidenum">
              <a:rPr lang="fr-FR" altLang="fr-FR" smtClean="0"/>
              <a:pPr/>
              <a:t>28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762773-A4DE-42F0-AA4D-75CC1AEBA28C}" type="slidenum">
              <a:rPr lang="fr-FR" altLang="fr-FR" smtClean="0"/>
              <a:pPr/>
              <a:t>29</a:t>
            </a:fld>
            <a:endParaRPr lang="fr-FR" altLang="fr-FR" smtClean="0"/>
          </a:p>
        </p:txBody>
      </p:sp>
      <p:sp>
        <p:nvSpPr>
          <p:cNvPr id="1125378" name="Line 2"/>
          <p:cNvSpPr>
            <a:spLocks noChangeShapeType="1"/>
          </p:cNvSpPr>
          <p:nvPr/>
        </p:nvSpPr>
        <p:spPr bwMode="auto">
          <a:xfrm>
            <a:off x="2209800" y="31623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ctr"/>
          <a:lstStyle/>
          <a:p>
            <a:r>
              <a:rPr lang="fr-FR" altLang="fr-FR" sz="2800" smtClean="0"/>
              <a:t>Valeurs ajoutées spécifiques de l’évaluation</a:t>
            </a:r>
          </a:p>
        </p:txBody>
      </p:sp>
      <p:sp>
        <p:nvSpPr>
          <p:cNvPr id="1125380" name="Oval 4"/>
          <p:cNvSpPr>
            <a:spLocks noChangeArrowheads="1"/>
          </p:cNvSpPr>
          <p:nvPr/>
        </p:nvSpPr>
        <p:spPr bwMode="auto">
          <a:xfrm>
            <a:off x="3048000" y="2476500"/>
            <a:ext cx="2895600" cy="1295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62000">
              <a:defRPr/>
            </a:pPr>
            <a:r>
              <a:rPr lang="fr-FR" sz="2400" dirty="0"/>
              <a:t>Évaluer les</a:t>
            </a:r>
            <a:endParaRPr lang="fr-FR" sz="2400" dirty="0"/>
          </a:p>
          <a:p>
            <a:pPr algn="ctr" defTabSz="762000">
              <a:defRPr/>
            </a:pPr>
            <a:r>
              <a:rPr lang="fr-FR" sz="2400" dirty="0"/>
              <a:t>prestations</a:t>
            </a: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898525" y="2992438"/>
            <a:ext cx="95885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fr-FR" altLang="fr-FR"/>
              <a:t>PASSE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6858000" y="3009900"/>
            <a:ext cx="95885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fr-FR" altLang="fr-FR"/>
              <a:t>FUTUR</a:t>
            </a: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1524000" y="1638300"/>
            <a:ext cx="62007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762000"/>
            <a:r>
              <a:rPr lang="fr-FR" altLang="fr-FR" sz="2000"/>
              <a:t>CLARIFIER LA MISSION, LES RESPONSABILITES</a:t>
            </a:r>
          </a:p>
        </p:txBody>
      </p:sp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2520950" y="3876675"/>
            <a:ext cx="39814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762000"/>
            <a:r>
              <a:rPr lang="fr-FR" altLang="fr-FR"/>
              <a:t>CLARIFIER LA COLLABORATION</a:t>
            </a:r>
          </a:p>
          <a:p>
            <a:pPr algn="ctr" defTabSz="762000"/>
            <a:r>
              <a:rPr lang="fr-FR" altLang="fr-FR"/>
              <a:t>AMELIORER LA COMMUNICATION</a:t>
            </a:r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6883400" y="2324100"/>
            <a:ext cx="20637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762000"/>
            <a:r>
              <a:rPr lang="fr-FR" altLang="fr-FR"/>
              <a:t>AMELIORER LES</a:t>
            </a:r>
          </a:p>
          <a:p>
            <a:pPr algn="ctr" defTabSz="762000"/>
            <a:r>
              <a:rPr lang="fr-FR" altLang="fr-FR"/>
              <a:t>PRESTATIONS</a:t>
            </a:r>
          </a:p>
        </p:txBody>
      </p:sp>
      <p:sp>
        <p:nvSpPr>
          <p:cNvPr id="32779" name="Text Box 10"/>
          <p:cNvSpPr txBox="1">
            <a:spLocks noChangeArrowheads="1"/>
          </p:cNvSpPr>
          <p:nvPr/>
        </p:nvSpPr>
        <p:spPr bwMode="auto">
          <a:xfrm>
            <a:off x="6673850" y="3467100"/>
            <a:ext cx="24574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762000"/>
            <a:r>
              <a:rPr lang="fr-FR" altLang="fr-FR"/>
              <a:t>DEVELOPPER </a:t>
            </a:r>
          </a:p>
          <a:p>
            <a:pPr algn="ctr" defTabSz="762000"/>
            <a:r>
              <a:rPr lang="fr-FR" altLang="fr-FR"/>
              <a:t>LES COMPETENCES</a:t>
            </a:r>
          </a:p>
        </p:txBody>
      </p:sp>
      <p:sp>
        <p:nvSpPr>
          <p:cNvPr id="1125387" name="Line 11"/>
          <p:cNvSpPr>
            <a:spLocks noChangeShapeType="1"/>
          </p:cNvSpPr>
          <p:nvPr/>
        </p:nvSpPr>
        <p:spPr bwMode="auto">
          <a:xfrm flipV="1">
            <a:off x="5943600" y="2705100"/>
            <a:ext cx="838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5388" name="Line 12"/>
          <p:cNvSpPr>
            <a:spLocks noChangeShapeType="1"/>
          </p:cNvSpPr>
          <p:nvPr/>
        </p:nvSpPr>
        <p:spPr bwMode="auto">
          <a:xfrm>
            <a:off x="5867400" y="3314700"/>
            <a:ext cx="762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2" name="Text Box 13"/>
          <p:cNvSpPr txBox="1">
            <a:spLocks noChangeArrowheads="1"/>
          </p:cNvSpPr>
          <p:nvPr/>
        </p:nvSpPr>
        <p:spPr bwMode="auto">
          <a:xfrm>
            <a:off x="838200" y="4610100"/>
            <a:ext cx="7308850" cy="8350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762000"/>
            <a:r>
              <a:rPr lang="fr-FR" altLang="fr-FR"/>
              <a:t>ORIENTER LES DECISIONS DE GESTION DU PERSONNEL</a:t>
            </a:r>
          </a:p>
          <a:p>
            <a:pPr algn="ctr" defTabSz="762000"/>
            <a:r>
              <a:rPr lang="fr-FR" altLang="fr-FR"/>
              <a:t>nomination, formation, promotion, rémunération, développement </a:t>
            </a:r>
          </a:p>
          <a:p>
            <a:pPr algn="ctr" defTabSz="762000"/>
            <a:r>
              <a:rPr lang="fr-FR" altLang="fr-FR"/>
              <a:t>de carrière</a:t>
            </a:r>
          </a:p>
        </p:txBody>
      </p:sp>
      <p:sp>
        <p:nvSpPr>
          <p:cNvPr id="1125390" name="AutoShape 14"/>
          <p:cNvSpPr>
            <a:spLocks noChangeArrowheads="1"/>
          </p:cNvSpPr>
          <p:nvPr/>
        </p:nvSpPr>
        <p:spPr bwMode="auto">
          <a:xfrm>
            <a:off x="4191000" y="20193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C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04813"/>
            <a:ext cx="8077200" cy="890587"/>
          </a:xfrm>
        </p:spPr>
        <p:txBody>
          <a:bodyPr/>
          <a:lstStyle/>
          <a:p>
            <a:r>
              <a:rPr lang="fr-CH" altLang="fr-FR" smtClean="0"/>
              <a:t>Sur quoi porte l’évaluation ? </a:t>
            </a:r>
            <a:endParaRPr lang="fr-FR" altLang="fr-FR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628775"/>
            <a:ext cx="8077200" cy="4114800"/>
          </a:xfrm>
        </p:spPr>
        <p:txBody>
          <a:bodyPr/>
          <a:lstStyle/>
          <a:p>
            <a:r>
              <a:rPr lang="fr-CH" altLang="fr-FR" sz="2000" b="1" smtClean="0"/>
              <a:t>La personne</a:t>
            </a:r>
            <a:r>
              <a:rPr lang="fr-CH" altLang="fr-FR" sz="2000" smtClean="0"/>
              <a:t>, par exemple : </a:t>
            </a:r>
          </a:p>
          <a:p>
            <a:pPr lvl="1"/>
            <a:r>
              <a:rPr lang="fr-CH" altLang="fr-FR" smtClean="0"/>
              <a:t>sa formation</a:t>
            </a:r>
          </a:p>
          <a:p>
            <a:pPr lvl="1"/>
            <a:r>
              <a:rPr lang="fr-CH" altLang="fr-FR" smtClean="0"/>
              <a:t>son expérience</a:t>
            </a:r>
          </a:p>
          <a:p>
            <a:pPr lvl="1"/>
            <a:r>
              <a:rPr lang="fr-CH" altLang="fr-FR" smtClean="0"/>
              <a:t>ses compétences, ses points forts</a:t>
            </a:r>
          </a:p>
          <a:p>
            <a:r>
              <a:rPr lang="fr-CH" altLang="fr-FR" sz="2000" b="1" smtClean="0"/>
              <a:t>Le comportement, la collaboration</a:t>
            </a:r>
            <a:r>
              <a:rPr lang="fr-CH" altLang="fr-FR" sz="2000" smtClean="0"/>
              <a:t>, par exemple :</a:t>
            </a:r>
          </a:p>
          <a:p>
            <a:pPr lvl="1"/>
            <a:r>
              <a:rPr lang="fr-CH" altLang="fr-FR" smtClean="0"/>
              <a:t>comportement vis-à-vis de la hiérarchie</a:t>
            </a:r>
          </a:p>
          <a:p>
            <a:pPr lvl="1"/>
            <a:r>
              <a:rPr lang="fr-CH" altLang="fr-FR" smtClean="0"/>
              <a:t>comportement vis-à-vis des clients</a:t>
            </a:r>
          </a:p>
          <a:p>
            <a:pPr lvl="1"/>
            <a:r>
              <a:rPr lang="fr-CH" altLang="fr-FR" smtClean="0"/>
              <a:t>collaboration dans l’équipe</a:t>
            </a:r>
          </a:p>
          <a:p>
            <a:r>
              <a:rPr lang="fr-CH" altLang="fr-FR" sz="2000" b="1" smtClean="0"/>
              <a:t>Les résultats atteints</a:t>
            </a:r>
            <a:r>
              <a:rPr lang="fr-CH" altLang="fr-FR" sz="2000" smtClean="0"/>
              <a:t>, par exemple :</a:t>
            </a:r>
          </a:p>
          <a:p>
            <a:pPr lvl="1"/>
            <a:r>
              <a:rPr lang="fr-CH" altLang="fr-FR" smtClean="0"/>
              <a:t>volume de travail / productivité</a:t>
            </a:r>
          </a:p>
          <a:p>
            <a:pPr lvl="1"/>
            <a:r>
              <a:rPr lang="fr-CH" altLang="fr-FR" smtClean="0"/>
              <a:t>qualité du travail</a:t>
            </a:r>
          </a:p>
          <a:p>
            <a:pPr lvl="1"/>
            <a:r>
              <a:rPr lang="fr-CH" altLang="fr-FR" smtClean="0"/>
              <a:t>atteinte des objectifs</a:t>
            </a:r>
            <a:endParaRPr lang="fr-FR" altLang="fr-FR" smtClean="0"/>
          </a:p>
        </p:txBody>
      </p:sp>
      <p:sp>
        <p:nvSpPr>
          <p:cNvPr id="3379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FDAB04-A271-4843-B2E2-571B95059830}" type="slidenum">
              <a:rPr lang="fr-FR" altLang="fr-FR" smtClean="0"/>
              <a:pPr/>
              <a:t>30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12A81F4-2266-4075-B057-358295C43C3F}" type="slidenum">
              <a:rPr lang="fr-FR" altLang="fr-FR" smtClean="0"/>
              <a:pPr/>
              <a:t>31</a:t>
            </a:fld>
            <a:endParaRPr lang="fr-FR" altLang="fr-FR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ctr"/>
          <a:lstStyle/>
          <a:p>
            <a:pPr defTabSz="762000"/>
            <a:r>
              <a:rPr lang="fr-FR" altLang="fr-FR" smtClean="0"/>
              <a:t>Les trois rythmes de l ’évaluation</a:t>
            </a:r>
            <a:br>
              <a:rPr lang="fr-FR" altLang="fr-FR" smtClean="0"/>
            </a:br>
            <a:r>
              <a:rPr lang="fr-FR" altLang="fr-FR" sz="1600" smtClean="0"/>
              <a:t>(Emery/Gonin, 2009)</a:t>
            </a:r>
          </a:p>
        </p:txBody>
      </p:sp>
      <p:graphicFrame>
        <p:nvGraphicFramePr>
          <p:cNvPr id="34820" name="Object 3">
            <a:hlinkClick r:id="" action="ppaction://ole?verb=0"/>
          </p:cNvPr>
          <p:cNvGraphicFramePr>
            <a:graphicFrameLocks/>
          </p:cNvGraphicFramePr>
          <p:nvPr>
            <p:ph type="tbl" idx="1"/>
          </p:nvPr>
        </p:nvGraphicFramePr>
        <p:xfrm>
          <a:off x="1371600" y="1987550"/>
          <a:ext cx="7016750" cy="4349750"/>
        </p:xfrm>
        <a:graphic>
          <a:graphicData uri="http://schemas.openxmlformats.org/presentationml/2006/ole">
            <p:oleObj spid="_x0000_s34820" name="Document" r:id="rId4" imgW="7101758" imgH="4381521" progId="Word.Document.8">
              <p:embed/>
            </p:oleObj>
          </a:graphicData>
        </a:graphic>
      </p:graphicFrame>
      <p:graphicFrame>
        <p:nvGraphicFramePr>
          <p:cNvPr id="34821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3490913" y="1493838"/>
          <a:ext cx="4281487" cy="730250"/>
        </p:xfrm>
        <a:graphic>
          <a:graphicData uri="http://schemas.openxmlformats.org/presentationml/2006/ole">
            <p:oleObj spid="_x0000_s34821" name="Microsoft ClipArt Gallery" r:id="rId5" imgW="8413750" imgH="1966913" progId="MS_ClipArt_Gallery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7772400" cy="895350"/>
          </a:xfrm>
          <a:noFill/>
        </p:spPr>
        <p:txBody>
          <a:bodyPr lIns="90488" tIns="44450" rIns="90488" bIns="44450"/>
          <a:lstStyle/>
          <a:p>
            <a:r>
              <a:rPr lang="fr-FR" altLang="fr-FR" smtClean="0"/>
              <a:t>Systèmes d’évaluation les plus fréquents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281363"/>
            <a:ext cx="7772400" cy="2092325"/>
          </a:xfrm>
          <a:noFill/>
        </p:spPr>
        <p:txBody>
          <a:bodyPr lIns="90488" tIns="44450" rIns="90488" bIns="44450"/>
          <a:lstStyle/>
          <a:p>
            <a:pPr algn="just"/>
            <a:r>
              <a:rPr lang="fr-FR" altLang="fr-FR" sz="2800" smtClean="0"/>
              <a:t>Qualification du personnel (par critères)</a:t>
            </a:r>
          </a:p>
          <a:p>
            <a:pPr algn="just"/>
            <a:r>
              <a:rPr lang="fr-FR" altLang="fr-FR" sz="2800" smtClean="0"/>
              <a:t>Contrat de performance ou de progrès (par objectifs)</a:t>
            </a:r>
          </a:p>
          <a:p>
            <a:pPr algn="just"/>
            <a:r>
              <a:rPr lang="fr-FR" altLang="fr-FR" sz="2800" smtClean="0"/>
              <a:t>Evaluation formative et développement des compétences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95288" y="1989138"/>
            <a:ext cx="8424862" cy="838200"/>
          </a:xfrm>
          <a:prstGeom prst="rect">
            <a:avLst/>
          </a:prstGeom>
          <a:solidFill>
            <a:srgbClr val="FAFD00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defTabSz="762000"/>
            <a:r>
              <a:rPr lang="fr-FR" altLang="fr-FR" sz="2200" i="1"/>
              <a:t>De l‘évaluation sans entretien ... </a:t>
            </a:r>
          </a:p>
          <a:p>
            <a:pPr defTabSz="762000"/>
            <a:endParaRPr lang="fr-FR" altLang="fr-FR" sz="1000" i="1"/>
          </a:p>
          <a:p>
            <a:pPr defTabSz="762000"/>
            <a:r>
              <a:rPr lang="fr-FR" altLang="fr-FR" sz="2200" i="1"/>
              <a:t>				       … à l'entretien sans évaluation !</a:t>
            </a:r>
          </a:p>
        </p:txBody>
      </p:sp>
      <p:sp>
        <p:nvSpPr>
          <p:cNvPr id="3584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49490F8-9755-433E-B937-AD58D13CF0B1}" type="slidenum">
              <a:rPr lang="fr-FR" altLang="fr-FR" smtClean="0"/>
              <a:pPr/>
              <a:t>32</a:t>
            </a:fld>
            <a:endParaRPr lang="fr-FR" alt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885B93D-8DDF-4748-A69E-EB95E74E8767}" type="slidenum">
              <a:rPr lang="fr-FR" altLang="fr-FR" smtClean="0"/>
              <a:pPr/>
              <a:t>33</a:t>
            </a:fld>
            <a:endParaRPr lang="fr-FR" altLang="fr-FR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z="3000" smtClean="0"/>
              <a:t>L’évaluation par critères</a:t>
            </a:r>
            <a:endParaRPr lang="fr-FR" altLang="fr-FR" sz="3000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1913" y="1557338"/>
            <a:ext cx="6769100" cy="3024187"/>
          </a:xfrm>
        </p:spPr>
        <p:txBody>
          <a:bodyPr/>
          <a:lstStyle/>
          <a:p>
            <a:r>
              <a:rPr lang="fr-CH" altLang="fr-FR" sz="2000" smtClean="0"/>
              <a:t>Choix des critères généraux</a:t>
            </a:r>
          </a:p>
          <a:p>
            <a:r>
              <a:rPr lang="fr-CH" altLang="fr-FR" sz="2000" smtClean="0"/>
              <a:t>Critères spécifiques pour les cadres, ou d’autres catégories de personnel</a:t>
            </a:r>
          </a:p>
          <a:p>
            <a:r>
              <a:rPr lang="fr-CH" altLang="fr-FR" sz="2000" smtClean="0"/>
              <a:t>Lien avec les valeurs et la culture de l’organisation</a:t>
            </a:r>
          </a:p>
          <a:p>
            <a:r>
              <a:rPr lang="fr-CH" altLang="fr-FR" sz="2000" smtClean="0"/>
              <a:t>Nombre des niveaux (chiffres, lettres,…)</a:t>
            </a:r>
          </a:p>
          <a:p>
            <a:r>
              <a:rPr lang="fr-CH" altLang="fr-FR" sz="2000" smtClean="0"/>
              <a:t>Explication des niveaux en texte (</a:t>
            </a:r>
            <a:r>
              <a:rPr lang="fr-CH" altLang="fr-FR" sz="2000" i="1" smtClean="0"/>
              <a:t>behavioral scales</a:t>
            </a:r>
            <a:r>
              <a:rPr lang="fr-CH" altLang="fr-FR" sz="2000" smtClean="0"/>
              <a:t>)</a:t>
            </a:r>
            <a:endParaRPr lang="fr-FR" altLang="fr-FR" sz="2000" smtClean="0"/>
          </a:p>
        </p:txBody>
      </p:sp>
      <p:graphicFrame>
        <p:nvGraphicFramePr>
          <p:cNvPr id="1147908" name="Group 4"/>
          <p:cNvGraphicFramePr>
            <a:graphicFrameLocks noGrp="1"/>
          </p:cNvGraphicFramePr>
          <p:nvPr>
            <p:ph sz="half" idx="2"/>
          </p:nvPr>
        </p:nvGraphicFramePr>
        <p:xfrm>
          <a:off x="2051050" y="4221163"/>
          <a:ext cx="5257800" cy="1731963"/>
        </p:xfrm>
        <a:graphic>
          <a:graphicData uri="http://schemas.openxmlformats.org/drawingml/2006/table">
            <a:tbl>
              <a:tblPr/>
              <a:tblGrid>
                <a:gridCol w="3529013"/>
                <a:gridCol w="431800"/>
                <a:gridCol w="431800"/>
                <a:gridCol w="433387"/>
                <a:gridCol w="431800"/>
              </a:tblGrid>
              <a:tr h="396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Connaissances professionnelles</a:t>
                      </a:r>
                      <a:endParaRPr kumimoji="1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Engagement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Orientation « clients »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30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…..</a:t>
                      </a:r>
                      <a:endParaRPr kumimoji="1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F60AA8C-0851-4539-9CE0-FC7F3FDFE611}" type="slidenum">
              <a:rPr lang="fr-FR" altLang="fr-FR" smtClean="0"/>
              <a:pPr/>
              <a:t>34</a:t>
            </a:fld>
            <a:endParaRPr lang="fr-FR" altLang="fr-FR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z="3000" smtClean="0"/>
              <a:t>L’évaluation par objectifs</a:t>
            </a:r>
            <a:endParaRPr lang="fr-FR" altLang="fr-FR" sz="3000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1913" y="1412875"/>
            <a:ext cx="7200900" cy="3313113"/>
          </a:xfrm>
        </p:spPr>
        <p:txBody>
          <a:bodyPr/>
          <a:lstStyle/>
          <a:p>
            <a:r>
              <a:rPr lang="fr-CH" altLang="fr-FR" sz="2000" smtClean="0"/>
              <a:t>Les objectifs devraient couvrir une partie importante du poste</a:t>
            </a:r>
          </a:p>
          <a:p>
            <a:r>
              <a:rPr lang="fr-CH" altLang="fr-FR" sz="2000" smtClean="0"/>
              <a:t>Intégrer les objectifs individuels à ceux de l’équipe / organisation</a:t>
            </a:r>
          </a:p>
          <a:p>
            <a:r>
              <a:rPr lang="fr-CH" altLang="fr-FR" sz="2000" smtClean="0"/>
              <a:t>Distinguer les objectifs des critères de succès / moyens</a:t>
            </a:r>
          </a:p>
          <a:p>
            <a:r>
              <a:rPr lang="fr-CH" altLang="fr-FR" sz="2000" smtClean="0"/>
              <a:t>Définir l’échelle d’évaluation (degré d’atteinte de l’objectif)</a:t>
            </a:r>
          </a:p>
          <a:p>
            <a:r>
              <a:rPr lang="fr-CH" altLang="fr-FR" sz="2000" smtClean="0"/>
              <a:t>Définir le lien avec la rémunération</a:t>
            </a:r>
          </a:p>
        </p:txBody>
      </p:sp>
      <p:graphicFrame>
        <p:nvGraphicFramePr>
          <p:cNvPr id="1149956" name="Group 4"/>
          <p:cNvGraphicFramePr>
            <a:graphicFrameLocks noGrp="1"/>
          </p:cNvGraphicFramePr>
          <p:nvPr>
            <p:ph sz="half" idx="2"/>
          </p:nvPr>
        </p:nvGraphicFramePr>
        <p:xfrm>
          <a:off x="2339975" y="4749800"/>
          <a:ext cx="5935663" cy="1635125"/>
        </p:xfrm>
        <a:graphic>
          <a:graphicData uri="http://schemas.openxmlformats.org/drawingml/2006/table">
            <a:tbl>
              <a:tblPr/>
              <a:tblGrid>
                <a:gridCol w="3983038"/>
                <a:gridCol w="487362"/>
                <a:gridCol w="487363"/>
                <a:gridCol w="490537"/>
                <a:gridCol w="487363"/>
              </a:tblGrid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Objectif 1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Objectif 2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Objectif 3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?</a:t>
                      </a:r>
                      <a:endParaRPr kumimoji="1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fr-C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…..</a:t>
                      </a:r>
                      <a:endParaRPr kumimoji="1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58800"/>
            <a:ext cx="8077200" cy="709613"/>
          </a:xfrm>
        </p:spPr>
        <p:txBody>
          <a:bodyPr/>
          <a:lstStyle/>
          <a:p>
            <a:r>
              <a:rPr lang="fr-FR" altLang="fr-FR" smtClean="0"/>
              <a:t>Un objectif … SMART 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153400" cy="4824412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fr-FR" altLang="fr-FR" smtClean="0"/>
              <a:t>Un objectif est la description précise d’un résultat à atteindre par des actions concrètes dans un délai fixé.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fr-FR" altLang="fr-FR" smtClean="0"/>
              <a:t>Il doit être :</a:t>
            </a:r>
          </a:p>
          <a:p>
            <a:pPr marL="0" indent="0" algn="just">
              <a:lnSpc>
                <a:spcPct val="90000"/>
              </a:lnSpc>
            </a:pPr>
            <a:r>
              <a:rPr lang="fr-FR" altLang="fr-FR" smtClean="0"/>
              <a:t> </a:t>
            </a:r>
            <a:r>
              <a:rPr lang="fr-FR" altLang="fr-FR" b="1" smtClean="0"/>
              <a:t>S</a:t>
            </a:r>
            <a:r>
              <a:rPr lang="fr-FR" altLang="fr-FR" smtClean="0"/>
              <a:t> = Spécifique  (porte sur un objet particulier et est atteint 		        par une personne nommée) </a:t>
            </a:r>
          </a:p>
          <a:p>
            <a:pPr marL="0" indent="0" algn="just">
              <a:lnSpc>
                <a:spcPct val="90000"/>
              </a:lnSpc>
            </a:pPr>
            <a:r>
              <a:rPr lang="fr-CH" altLang="fr-FR" smtClean="0"/>
              <a:t> </a:t>
            </a:r>
            <a:r>
              <a:rPr lang="fr-CH" altLang="fr-FR" b="1" smtClean="0"/>
              <a:t>M</a:t>
            </a:r>
            <a:r>
              <a:rPr lang="fr-CH" altLang="fr-FR" smtClean="0"/>
              <a:t> = Mesurable (par des critères de réussite aisément 		       quantifiables ou qualifiables)</a:t>
            </a:r>
          </a:p>
          <a:p>
            <a:pPr marL="0" indent="0" algn="just">
              <a:lnSpc>
                <a:spcPct val="90000"/>
              </a:lnSpc>
            </a:pPr>
            <a:r>
              <a:rPr lang="fr-CH" altLang="fr-FR" smtClean="0"/>
              <a:t> </a:t>
            </a:r>
            <a:r>
              <a:rPr lang="fr-CH" altLang="fr-FR" b="1" smtClean="0"/>
              <a:t>A</a:t>
            </a:r>
            <a:r>
              <a:rPr lang="fr-CH" altLang="fr-FR" smtClean="0"/>
              <a:t> = Ambitieux   (exigeant (stimulant) tout en étant  			       accessible)</a:t>
            </a:r>
          </a:p>
          <a:p>
            <a:pPr marL="0" indent="0" algn="just">
              <a:lnSpc>
                <a:spcPct val="90000"/>
              </a:lnSpc>
            </a:pPr>
            <a:r>
              <a:rPr lang="fr-CH" altLang="fr-FR" smtClean="0"/>
              <a:t> </a:t>
            </a:r>
            <a:r>
              <a:rPr lang="fr-CH" altLang="fr-FR" b="1" smtClean="0"/>
              <a:t>R</a:t>
            </a:r>
            <a:r>
              <a:rPr lang="fr-CH" altLang="fr-FR" smtClean="0"/>
              <a:t> = Réaliste     (en fonction des contraintes et des 			       ressources à disposition)</a:t>
            </a:r>
          </a:p>
          <a:p>
            <a:pPr marL="0" indent="0" algn="just">
              <a:lnSpc>
                <a:spcPct val="90000"/>
              </a:lnSpc>
            </a:pPr>
            <a:r>
              <a:rPr lang="fr-CH" altLang="fr-FR" smtClean="0"/>
              <a:t> </a:t>
            </a:r>
            <a:r>
              <a:rPr lang="fr-CH" altLang="fr-FR" b="1" smtClean="0"/>
              <a:t>T</a:t>
            </a:r>
            <a:r>
              <a:rPr lang="fr-CH" altLang="fr-FR" smtClean="0"/>
              <a:t> = Temporel   (délimité dans le temps)</a:t>
            </a:r>
            <a:endParaRPr lang="fr-FR" altLang="fr-FR" smtClean="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6227763" y="5157788"/>
          <a:ext cx="2590800" cy="1327150"/>
        </p:xfrm>
        <a:graphic>
          <a:graphicData uri="http://schemas.openxmlformats.org/presentationml/2006/ole">
            <p:oleObj spid="_x0000_s38916" name="Clip" r:id="rId4" imgW="6729413" imgH="3451225" progId="MS_ClipArt_Gallery.2">
              <p:embed/>
            </p:oleObj>
          </a:graphicData>
        </a:graphic>
      </p:graphicFrame>
      <p:sp>
        <p:nvSpPr>
          <p:cNvPr id="389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7C6C8A-BEDE-4FA1-92D6-6C84D7AD562F}" type="slidenum">
              <a:rPr lang="fr-FR" altLang="fr-FR" smtClean="0"/>
              <a:pPr/>
              <a:t>35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558800"/>
            <a:ext cx="8077200" cy="709613"/>
          </a:xfrm>
        </p:spPr>
        <p:txBody>
          <a:bodyPr/>
          <a:lstStyle/>
          <a:p>
            <a:r>
              <a:rPr lang="fr-FR" altLang="fr-FR" smtClean="0"/>
              <a:t>Objectifs et standards de performance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1188" y="1628775"/>
            <a:ext cx="8153400" cy="33289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fr-FR" altLang="fr-FR" sz="2800" smtClean="0"/>
              <a:t>Distinguer :</a:t>
            </a:r>
          </a:p>
          <a:p>
            <a:pPr marL="0" indent="0"/>
            <a:r>
              <a:rPr lang="fr-FR" altLang="fr-FR" sz="2800" smtClean="0"/>
              <a:t> les standards de performance (= permanent)</a:t>
            </a:r>
          </a:p>
          <a:p>
            <a:pPr marL="0" indent="0"/>
            <a:r>
              <a:rPr lang="fr-FR" altLang="fr-FR" sz="2800" smtClean="0"/>
              <a:t> les objectifs à l’intérieur de l’activité courante</a:t>
            </a:r>
          </a:p>
          <a:p>
            <a:pPr marL="0" indent="0"/>
            <a:r>
              <a:rPr lang="fr-CH" altLang="fr-FR" sz="2800" smtClean="0"/>
              <a:t> les objectifs liés à un projet</a:t>
            </a:r>
            <a:endParaRPr lang="fr-FR" altLang="fr-FR" sz="2800" smtClean="0"/>
          </a:p>
          <a:p>
            <a:pPr marL="0" indent="0">
              <a:buFontTx/>
              <a:buNone/>
            </a:pPr>
            <a:endParaRPr lang="fr-FR" altLang="fr-FR" sz="2800" smtClean="0"/>
          </a:p>
          <a:p>
            <a:pPr marL="0" indent="0">
              <a:buFontTx/>
              <a:buNone/>
            </a:pPr>
            <a:r>
              <a:rPr lang="fr-FR" altLang="fr-FR" sz="2800" smtClean="0"/>
              <a:t/>
            </a:r>
            <a:br>
              <a:rPr lang="fr-FR" altLang="fr-FR" sz="2800" smtClean="0"/>
            </a:br>
            <a:r>
              <a:rPr lang="fr-FR" altLang="fr-FR" sz="2800" smtClean="0"/>
              <a:t>	pas plus de 3 à 5 objectifs par personne !</a:t>
            </a:r>
          </a:p>
        </p:txBody>
      </p:sp>
      <p:sp>
        <p:nvSpPr>
          <p:cNvPr id="3994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A2AD0D-95C8-4018-B001-965ADC7B798A}" type="slidenum">
              <a:rPr lang="fr-FR" altLang="fr-FR" smtClean="0"/>
              <a:pPr/>
              <a:t>36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558800"/>
            <a:ext cx="8077200" cy="709613"/>
          </a:xfrm>
          <a:noFill/>
        </p:spPr>
        <p:txBody>
          <a:bodyPr lIns="90488" tIns="44450" rIns="90488" bIns="44450"/>
          <a:lstStyle/>
          <a:p>
            <a:r>
              <a:rPr lang="fr-FR" altLang="fr-FR" smtClean="0"/>
              <a:t>Différents niveaux d'objectifs 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8001000" cy="4645025"/>
          </a:xfrm>
          <a:noFill/>
        </p:spPr>
        <p:txBody>
          <a:bodyPr lIns="90488" tIns="44450" rIns="90488" bIns="44450"/>
          <a:lstStyle/>
          <a:p>
            <a:pPr algn="just"/>
            <a:r>
              <a:rPr lang="fr-FR" altLang="fr-FR" smtClean="0"/>
              <a:t>Niveaux généraux d’objectifs :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objectifs globaux (de l’organisation, de l’Etat, de politiques publiques)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de la Division / du service ou de l’unité : région de YY, division XX, service ZZ...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de la fonction (ou du groupe de fonctions) : critères de succès, indicateurs, « standards », objectifs négociés</a:t>
            </a:r>
          </a:p>
          <a:p>
            <a:pPr algn="just"/>
            <a:r>
              <a:rPr lang="fr-FR" altLang="fr-FR" smtClean="0"/>
              <a:t>Domaines pouvant se traduire en objectifs : 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management (cadres)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connaissances professionnelles</a:t>
            </a:r>
          </a:p>
          <a:p>
            <a:pPr lvl="1">
              <a:lnSpc>
                <a:spcPct val="95000"/>
              </a:lnSpc>
            </a:pPr>
            <a:r>
              <a:rPr lang="fr-FR" altLang="fr-FR" smtClean="0"/>
              <a:t>savoir-faire, maîtrise des processus</a:t>
            </a:r>
          </a:p>
          <a:p>
            <a:pPr lvl="1">
              <a:lnSpc>
                <a:spcPct val="95000"/>
              </a:lnSpc>
            </a:pPr>
            <a:r>
              <a:rPr lang="fr-FR" altLang="fr-FR" smtClean="0"/>
              <a:t>prestations à fournir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comportement, relation</a:t>
            </a:r>
          </a:p>
          <a:p>
            <a:pPr lvl="1" algn="just">
              <a:lnSpc>
                <a:spcPct val="95000"/>
              </a:lnSpc>
            </a:pPr>
            <a:r>
              <a:rPr lang="fr-FR" altLang="fr-FR" smtClean="0"/>
              <a:t>projet spécifique</a:t>
            </a:r>
          </a:p>
        </p:txBody>
      </p:sp>
      <p:graphicFrame>
        <p:nvGraphicFramePr>
          <p:cNvPr id="40964" name="Object 1028"/>
          <p:cNvGraphicFramePr>
            <a:graphicFrameLocks noChangeAspect="1"/>
          </p:cNvGraphicFramePr>
          <p:nvPr/>
        </p:nvGraphicFramePr>
        <p:xfrm>
          <a:off x="6400800" y="4114800"/>
          <a:ext cx="2438400" cy="2051050"/>
        </p:xfrm>
        <a:graphic>
          <a:graphicData uri="http://schemas.openxmlformats.org/presentationml/2006/ole">
            <p:oleObj spid="_x0000_s40964" name="Clip" r:id="rId4" imgW="2912364" imgH="2449068" progId="MS_ClipArt_Gallery.2">
              <p:embed/>
            </p:oleObj>
          </a:graphicData>
        </a:graphic>
      </p:graphicFrame>
      <p:sp>
        <p:nvSpPr>
          <p:cNvPr id="4096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8A5C1D-8502-410B-93E8-E630C9C156D7}" type="slidenum">
              <a:rPr lang="fr-FR" altLang="fr-FR" smtClean="0"/>
              <a:pPr/>
              <a:t>37</a:t>
            </a:fld>
            <a:endParaRPr lang="fr-FR" alt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1ECA96-048C-4721-9710-CC0FFA340A86}" type="slidenum">
              <a:rPr lang="fr-FR" altLang="fr-FR" smtClean="0"/>
              <a:pPr/>
              <a:t>38</a:t>
            </a:fld>
            <a:endParaRPr lang="fr-FR" altLang="fr-FR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965950" cy="792162"/>
          </a:xfrm>
          <a:noFill/>
        </p:spPr>
        <p:txBody>
          <a:bodyPr lIns="90488" tIns="44450" rIns="90488" bIns="44450" anchor="ctr"/>
          <a:lstStyle/>
          <a:p>
            <a:pPr defTabSz="762000"/>
            <a:r>
              <a:rPr lang="fr-FR" altLang="fr-FR" smtClean="0"/>
              <a:t>Combien de niveaux d’évaluation ?!</a:t>
            </a:r>
          </a:p>
        </p:txBody>
      </p:sp>
      <p:graphicFrame>
        <p:nvGraphicFramePr>
          <p:cNvPr id="41988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2647950" y="1657350"/>
          <a:ext cx="4057650" cy="4513263"/>
        </p:xfrm>
        <a:graphic>
          <a:graphicData uri="http://schemas.openxmlformats.org/presentationml/2006/ole">
            <p:oleObj spid="_x0000_s41988" name="Charisma Object" r:id="rId4" imgW="5224272" imgH="5809488" progId="Charisma">
              <p:embed/>
            </p:oleObj>
          </a:graphicData>
        </a:graphic>
      </p:graphicFrame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504950" y="2192338"/>
            <a:ext cx="1987550" cy="835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fr-FR" altLang="fr-FR"/>
              <a:t>DIRECTION PAR</a:t>
            </a:r>
          </a:p>
          <a:p>
            <a:pPr defTabSz="762000"/>
            <a:r>
              <a:rPr lang="fr-FR" altLang="fr-FR"/>
              <a:t>OBJECTIFS</a:t>
            </a:r>
          </a:p>
          <a:p>
            <a:pPr defTabSz="762000"/>
            <a:r>
              <a:rPr lang="fr-CH" altLang="fr-FR"/>
              <a:t>(P. Drucker)</a:t>
            </a:r>
            <a:endParaRPr lang="fr-FR" altLang="fr-FR"/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1139825" y="4581525"/>
            <a:ext cx="1847850" cy="1330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fr-FR" altLang="fr-FR"/>
              <a:t>TOTAL </a:t>
            </a:r>
          </a:p>
          <a:p>
            <a:pPr defTabSz="762000"/>
            <a:r>
              <a:rPr lang="fr-FR" altLang="fr-FR"/>
              <a:t>QUALITY</a:t>
            </a:r>
          </a:p>
          <a:p>
            <a:pPr defTabSz="762000"/>
            <a:r>
              <a:rPr lang="fr-FR" altLang="fr-FR"/>
              <a:t>MANAGEMENT</a:t>
            </a:r>
          </a:p>
          <a:p>
            <a:pPr defTabSz="762000"/>
            <a:r>
              <a:rPr lang="fr-CH" altLang="fr-FR"/>
              <a:t>(E.W.Deming)</a:t>
            </a:r>
            <a:endParaRPr lang="fr-FR" altLang="fr-FR"/>
          </a:p>
          <a:p>
            <a:pPr defTabSz="762000"/>
            <a:endParaRPr lang="fr-FR" alt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58800"/>
            <a:ext cx="8077200" cy="709613"/>
          </a:xfrm>
          <a:noFill/>
        </p:spPr>
        <p:txBody>
          <a:bodyPr lIns="90488" tIns="44450" rIns="90488" bIns="44450"/>
          <a:lstStyle/>
          <a:p>
            <a:r>
              <a:rPr lang="fr-FR" altLang="fr-FR" smtClean="0"/>
              <a:t>Le critère global d’évaluation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4225"/>
            <a:ext cx="7542213" cy="3103563"/>
          </a:xfrm>
          <a:noFill/>
        </p:spPr>
        <p:txBody>
          <a:bodyPr lIns="90488" tIns="44450" rIns="90488" bIns="44450"/>
          <a:lstStyle/>
          <a:p>
            <a:pPr algn="just"/>
            <a:r>
              <a:rPr lang="fr-FR" altLang="fr-FR" sz="2400" smtClean="0"/>
              <a:t>Agrégation  d’évaluations concernant la personne, le comportement et les résultats obtenus</a:t>
            </a:r>
          </a:p>
          <a:p>
            <a:pPr algn="just"/>
            <a:r>
              <a:rPr lang="fr-FR" altLang="fr-FR" sz="2400" smtClean="0"/>
              <a:t>Nombre de degrés : pairs ou impairs !?</a:t>
            </a:r>
          </a:p>
          <a:p>
            <a:pPr algn="just"/>
            <a:r>
              <a:rPr lang="fr-FR" altLang="fr-FR" sz="2400" smtClean="0"/>
              <a:t>Lien entre les évaluations partielles et le critère global : mathématique ?</a:t>
            </a:r>
          </a:p>
          <a:p>
            <a:pPr algn="just"/>
            <a:r>
              <a:rPr lang="fr-FR" altLang="fr-FR" sz="2400" smtClean="0"/>
              <a:t>Lien avec la rémunération, la relève, etc. ?</a:t>
            </a:r>
          </a:p>
        </p:txBody>
      </p:sp>
      <p:sp>
        <p:nvSpPr>
          <p:cNvPr id="430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C55611-F3A6-4062-9D8E-83FC3E0C9E2A}" type="slidenum">
              <a:rPr lang="fr-FR" altLang="fr-FR" smtClean="0"/>
              <a:pPr/>
              <a:t>39</a:t>
            </a:fld>
            <a:endParaRPr lang="fr-FR" alt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3608388" cy="4114800"/>
          </a:xfrm>
        </p:spPr>
        <p:txBody>
          <a:bodyPr/>
          <a:lstStyle/>
          <a:p>
            <a:pPr marL="285750" indent="0" algn="ctr">
              <a:buFontTx/>
              <a:buNone/>
            </a:pPr>
            <a:r>
              <a:rPr lang="fr-FR" altLang="fr-FR" sz="1800" smtClean="0"/>
              <a:t>EVALUATION </a:t>
            </a:r>
            <a:r>
              <a:rPr lang="fr-FR" altLang="fr-FR" sz="1800" b="1" smtClean="0"/>
              <a:t>FORMATIVE</a:t>
            </a:r>
          </a:p>
          <a:p>
            <a:pPr marL="762000" lvl="1"/>
            <a:r>
              <a:rPr lang="fr-FR" altLang="fr-FR" smtClean="0"/>
              <a:t>tournée vers le futur</a:t>
            </a:r>
          </a:p>
          <a:p>
            <a:pPr marL="762000" lvl="1"/>
            <a:r>
              <a:rPr lang="fr-FR" altLang="fr-FR" smtClean="0"/>
              <a:t>insistant sur les points forts </a:t>
            </a:r>
          </a:p>
          <a:p>
            <a:pPr marL="762000" lvl="1"/>
            <a:r>
              <a:rPr lang="fr-FR" altLang="fr-FR" smtClean="0"/>
              <a:t>cherchant les potentiels et la motivation</a:t>
            </a:r>
          </a:p>
          <a:p>
            <a:pPr marL="762000" lvl="1"/>
            <a:r>
              <a:rPr lang="fr-FR" altLang="fr-FR" smtClean="0"/>
              <a:t>importance de l’appropriation </a:t>
            </a:r>
            <a:br>
              <a:rPr lang="fr-FR" altLang="fr-FR" smtClean="0"/>
            </a:br>
            <a:r>
              <a:rPr lang="fr-FR" altLang="fr-FR" smtClean="0"/>
              <a:t>(auto-évaluation ?)</a:t>
            </a:r>
          </a:p>
          <a:p>
            <a:pPr marL="762000" lvl="1"/>
            <a:r>
              <a:rPr lang="fr-FR" altLang="fr-FR" smtClean="0"/>
              <a:t>rôle essentiel des mesures qui en découlent</a:t>
            </a:r>
          </a:p>
          <a:p>
            <a:pPr marL="762000" lvl="1"/>
            <a:endParaRPr lang="fr-FR" altLang="fr-FR" smtClean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495800" y="1752600"/>
            <a:ext cx="3505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95250" algn="ctr">
              <a:spcBef>
                <a:spcPct val="20000"/>
              </a:spcBef>
            </a:pPr>
            <a:r>
              <a:rPr lang="fr-FR" altLang="fr-FR"/>
              <a:t>EVALUATION SOMMATIVE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r>
              <a:rPr lang="fr-FR" altLang="fr-FR" sz="2000"/>
              <a:t>tournée vers le passé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r>
              <a:rPr lang="fr-FR" altLang="fr-FR" sz="2000"/>
              <a:t>relevant les points faibles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r>
              <a:rPr lang="fr-FR" altLang="fr-FR" sz="2000"/>
              <a:t>cherchant à combler les lacunes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r>
              <a:rPr lang="fr-FR" altLang="fr-FR" sz="2000"/>
              <a:t>importance de l’appréciation par un tiers (objectivité ?)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r>
              <a:rPr lang="fr-FR" altLang="fr-FR" sz="2000"/>
              <a:t>sanction (positive ou négative) des prestations fournies</a:t>
            </a:r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endParaRPr lang="fr-FR" altLang="fr-FR" sz="2000"/>
          </a:p>
          <a:p>
            <a:pPr marL="571500" lvl="1" indent="-285750">
              <a:spcBef>
                <a:spcPct val="20000"/>
              </a:spcBef>
              <a:buFontTx/>
              <a:buChar char="–"/>
            </a:pPr>
            <a:endParaRPr lang="fr-FR" altLang="fr-FR" sz="200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552450"/>
            <a:ext cx="8077200" cy="644525"/>
          </a:xfrm>
        </p:spPr>
        <p:txBody>
          <a:bodyPr/>
          <a:lstStyle/>
          <a:p>
            <a:r>
              <a:rPr lang="fr-FR" altLang="fr-FR" smtClean="0"/>
              <a:t>Evaluation formative ou sommative ?</a:t>
            </a:r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228600" y="2590800"/>
          <a:ext cx="1328738" cy="2406650"/>
        </p:xfrm>
        <a:graphic>
          <a:graphicData uri="http://schemas.openxmlformats.org/presentationml/2006/ole">
            <p:oleObj spid="_x0000_s44037" name="Clip" r:id="rId4" imgW="3247313" imgH="5879194" progId="MS_ClipArt_Gallery.2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7391400" y="5181600"/>
          <a:ext cx="1524000" cy="1122363"/>
        </p:xfrm>
        <a:graphic>
          <a:graphicData uri="http://schemas.openxmlformats.org/presentationml/2006/ole">
            <p:oleObj spid="_x0000_s44038" name="Clip" r:id="rId5" imgW="4762500" imgH="3505200" progId="MS_ClipArt_Gallery.2">
              <p:embed/>
            </p:oleObj>
          </a:graphicData>
        </a:graphic>
      </p:graphicFrame>
      <p:sp>
        <p:nvSpPr>
          <p:cNvPr id="4403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E317AF-BFD7-49E0-B301-63BB0A97BED6}" type="slidenum">
              <a:rPr lang="fr-FR" altLang="fr-FR" smtClean="0"/>
              <a:pPr/>
              <a:t>40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fr-FR" cap="none" smtClean="0"/>
              <a:t>L’entretien d’évaluation</a:t>
            </a:r>
          </a:p>
        </p:txBody>
      </p:sp>
      <p:sp>
        <p:nvSpPr>
          <p:cNvPr id="45059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fr-FR" smtClean="0"/>
          </a:p>
        </p:txBody>
      </p:sp>
      <p:sp>
        <p:nvSpPr>
          <p:cNvPr id="4506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CFA80C3-87E2-4DDE-AFEC-5F3F5C86EA01}" type="slidenum">
              <a:rPr lang="fr-FR" altLang="fr-FR" smtClean="0"/>
              <a:pPr/>
              <a:t>41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re 1"/>
          <p:cNvSpPr>
            <a:spLocks noGrp="1"/>
          </p:cNvSpPr>
          <p:nvPr>
            <p:ph type="title"/>
          </p:nvPr>
        </p:nvSpPr>
        <p:spPr>
          <a:xfrm>
            <a:off x="900113" y="404813"/>
            <a:ext cx="7772400" cy="1039812"/>
          </a:xfrm>
        </p:spPr>
        <p:txBody>
          <a:bodyPr/>
          <a:lstStyle/>
          <a:p>
            <a:r>
              <a:rPr lang="fr-CH" altLang="fr-FR" smtClean="0"/>
              <a:t>L’entretien d’évaluation dans la fonction publique : des intentions aux résultats </a:t>
            </a:r>
            <a:br>
              <a:rPr lang="fr-CH" altLang="fr-FR" smtClean="0"/>
            </a:br>
            <a:r>
              <a:rPr lang="fr-CH" altLang="fr-FR" sz="1800" smtClean="0"/>
              <a:t>(Chavas, Crozet, 2007)</a:t>
            </a:r>
          </a:p>
        </p:txBody>
      </p:sp>
      <p:sp>
        <p:nvSpPr>
          <p:cNvPr id="46083" name="Espace réservé du contenu 2"/>
          <p:cNvSpPr>
            <a:spLocks noGrp="1"/>
          </p:cNvSpPr>
          <p:nvPr>
            <p:ph idx="1"/>
          </p:nvPr>
        </p:nvSpPr>
        <p:spPr>
          <a:xfrm>
            <a:off x="971550" y="1557338"/>
            <a:ext cx="7777163" cy="4171950"/>
          </a:xfrm>
        </p:spPr>
        <p:txBody>
          <a:bodyPr/>
          <a:lstStyle/>
          <a:p>
            <a:r>
              <a:rPr lang="fr-CH" altLang="fr-FR" sz="1800" smtClean="0"/>
              <a:t>De la notation chiffrée à l’entretien d’évaluation : passage d’un système bureaucratique à un outil de management</a:t>
            </a:r>
          </a:p>
          <a:p>
            <a:r>
              <a:rPr lang="fr-CH" altLang="fr-FR" sz="1800" smtClean="0"/>
              <a:t>Une pratique associée à de nombreux objectifs : asseoir les décisions de GRH, favoriser la motivation, le dialogue…et surtout l’instauration d’un management par objectifs, le tout avec une apparente simplicité…</a:t>
            </a:r>
          </a:p>
          <a:p>
            <a:r>
              <a:rPr lang="fr-CH" altLang="fr-FR" sz="1800" smtClean="0"/>
              <a:t>En pratique, l’uniformisation des méthodes introduites en accéléré par des consultants peu connaisseurs de la gestion publique aboutit à des comportements très réducteurs et à un appauvrissement du processus</a:t>
            </a:r>
          </a:p>
          <a:p>
            <a:r>
              <a:rPr lang="fr-CH" altLang="fr-FR" sz="1800" smtClean="0"/>
              <a:t>La déconnexion entre les résultats de l’évaluation et les décisions de promotion est presque totale</a:t>
            </a:r>
          </a:p>
          <a:p>
            <a:r>
              <a:rPr lang="fr-CH" altLang="fr-FR" sz="1800" smtClean="0"/>
              <a:t>La logique qui prévaut est un </a:t>
            </a:r>
            <a:r>
              <a:rPr lang="fr-CH" altLang="fr-FR" sz="1800" i="1" smtClean="0"/>
              <a:t>égalitarisme tempéré par l’exclusion </a:t>
            </a:r>
            <a:r>
              <a:rPr lang="fr-CH" altLang="fr-FR" sz="1800" smtClean="0"/>
              <a:t>(Desmarais, 2002)</a:t>
            </a:r>
          </a:p>
          <a:p>
            <a:r>
              <a:rPr lang="fr-CH" altLang="fr-FR" sz="1800" smtClean="0"/>
              <a:t>Difficultés techniques (perception du travail réel, critères d’évaluation, marge de manœuvre des acteurs concernés…)</a:t>
            </a:r>
          </a:p>
          <a:p>
            <a:r>
              <a:rPr lang="fr-CH" altLang="fr-FR" sz="1800" smtClean="0"/>
              <a:t>Utilisation par les cadres pour conseiller les personnes évaluées et ainsi humaniser les rapports hiérarchiques</a:t>
            </a:r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D19CA15-7E37-462E-A648-729BBFB0E774}" type="slidenum">
              <a:rPr lang="fr-FR" altLang="fr-FR" smtClean="0"/>
              <a:pPr/>
              <a:t>42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557338"/>
            <a:ext cx="8215313" cy="4895850"/>
          </a:xfrm>
          <a:noFill/>
        </p:spPr>
        <p:txBody>
          <a:bodyPr/>
          <a:lstStyle/>
          <a:p>
            <a:pPr marL="609600" indent="-609600" algn="just">
              <a:lnSpc>
                <a:spcPct val="90000"/>
              </a:lnSpc>
              <a:spcBef>
                <a:spcPct val="30000"/>
              </a:spcBef>
              <a:buFontTx/>
              <a:buAutoNum type="arabicPeriod"/>
            </a:pPr>
            <a:r>
              <a:rPr lang="fr-CA" altLang="fr-FR" b="1" smtClean="0"/>
              <a:t>Accueillir </a:t>
            </a:r>
            <a:r>
              <a:rPr lang="fr-CA" altLang="fr-FR" smtClean="0"/>
              <a:t>chaleureusement (formuler une </a:t>
            </a:r>
            <a:r>
              <a:rPr lang="fr-CA" altLang="fr-FR" b="1" smtClean="0"/>
              <a:t>phrase ou question d’accueil</a:t>
            </a:r>
            <a:r>
              <a:rPr lang="fr-CA" altLang="fr-FR" smtClean="0"/>
              <a:t>).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buFontTx/>
              <a:buAutoNum type="arabicPeriod"/>
            </a:pPr>
            <a:r>
              <a:rPr lang="fr-CA" altLang="fr-FR" smtClean="0"/>
              <a:t>Rappeler l’</a:t>
            </a:r>
            <a:r>
              <a:rPr lang="fr-CA" altLang="fr-FR" b="1" smtClean="0"/>
              <a:t>objectif</a:t>
            </a:r>
            <a:r>
              <a:rPr lang="fr-CA" altLang="fr-FR" smtClean="0"/>
              <a:t> et l’importance de la rencontre.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buFontTx/>
              <a:buAutoNum type="arabicPeriod"/>
            </a:pPr>
            <a:r>
              <a:rPr lang="fr-CA" altLang="fr-FR" smtClean="0"/>
              <a:t>Présenter le </a:t>
            </a:r>
            <a:r>
              <a:rPr lang="fr-CA" altLang="fr-FR" b="1" smtClean="0"/>
              <a:t>déroulement de l’entretien</a:t>
            </a:r>
            <a:r>
              <a:rPr lang="fr-CA" altLang="fr-FR" smtClean="0"/>
              <a:t> :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fr-CA" altLang="fr-FR" smtClean="0"/>
              <a:t>durée, matériel utilisé, suites possibles, règles particulières pour cette année, 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fr-CA" altLang="fr-FR" smtClean="0"/>
              <a:t>auto-évaluation de l’agent d’abord.</a:t>
            </a:r>
          </a:p>
          <a:p>
            <a:pPr marL="609600" indent="-609600" algn="just">
              <a:lnSpc>
                <a:spcPct val="90000"/>
              </a:lnSpc>
              <a:spcBef>
                <a:spcPct val="30000"/>
              </a:spcBef>
              <a:buFontTx/>
              <a:buAutoNum type="arabicPeriod"/>
            </a:pPr>
            <a:r>
              <a:rPr lang="fr-CA" altLang="fr-FR" smtClean="0"/>
              <a:t>Vérifier que l’agent</a:t>
            </a:r>
            <a:r>
              <a:rPr lang="fr-CA" altLang="fr-FR" b="1" smtClean="0"/>
              <a:t> est prêt</a:t>
            </a:r>
            <a:r>
              <a:rPr lang="fr-CA" altLang="fr-FR" smtClean="0"/>
              <a:t> </a:t>
            </a:r>
            <a:r>
              <a:rPr lang="fr-CA" altLang="fr-FR" b="1" smtClean="0"/>
              <a:t>à participer</a:t>
            </a:r>
            <a:r>
              <a:rPr lang="fr-CA" altLang="fr-FR" smtClean="0"/>
              <a:t> et qu’il s’est préparé.</a:t>
            </a:r>
          </a:p>
          <a:p>
            <a:pPr marL="609600" indent="-609600" algn="just">
              <a:lnSpc>
                <a:spcPct val="90000"/>
              </a:lnSpc>
              <a:spcBef>
                <a:spcPct val="30000"/>
              </a:spcBef>
              <a:buFontTx/>
              <a:buAutoNum type="arabicPeriod"/>
            </a:pPr>
            <a:r>
              <a:rPr lang="fr-FR" altLang="fr-FR" b="1" smtClean="0"/>
              <a:t>Remplir la formule à la main</a:t>
            </a:r>
            <a:r>
              <a:rPr lang="fr-FR" altLang="fr-FR" smtClean="0"/>
              <a:t> au fur et à mesure du déroulement de l’entretien, afin d’assurer la confidentialité de ce document (pas de retranscription par une tierce personne).</a:t>
            </a:r>
            <a:endParaRPr lang="en-CA" altLang="fr-FR" smtClean="0"/>
          </a:p>
        </p:txBody>
      </p:sp>
      <p:sp>
        <p:nvSpPr>
          <p:cNvPr id="47107" name="Text Box 3"/>
          <p:cNvSpPr>
            <a:spLocks noChangeArrowheads="1"/>
          </p:cNvSpPr>
          <p:nvPr>
            <p:ph type="title"/>
          </p:nvPr>
        </p:nvSpPr>
        <p:spPr>
          <a:xfrm>
            <a:off x="533400" y="549275"/>
            <a:ext cx="8077200" cy="746125"/>
          </a:xfrm>
          <a:noFill/>
        </p:spPr>
        <p:txBody>
          <a:bodyPr/>
          <a:lstStyle/>
          <a:p>
            <a:pPr defTabSz="835025">
              <a:spcBef>
                <a:spcPct val="50000"/>
              </a:spcBef>
            </a:pPr>
            <a:r>
              <a:rPr lang="fr-FR" altLang="fr-FR" smtClean="0"/>
              <a:t>L’entretien : le déroulement</a:t>
            </a:r>
          </a:p>
        </p:txBody>
      </p:sp>
      <p:sp>
        <p:nvSpPr>
          <p:cNvPr id="4710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0BAFCD-BDE2-421C-A389-10EF663EB160}" type="slidenum">
              <a:rPr lang="fr-FR" altLang="fr-FR" smtClean="0"/>
              <a:pPr/>
              <a:t>43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6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6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6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6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6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6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6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6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49275"/>
            <a:ext cx="8077200" cy="746125"/>
          </a:xfrm>
        </p:spPr>
        <p:txBody>
          <a:bodyPr/>
          <a:lstStyle/>
          <a:p>
            <a:r>
              <a:rPr lang="fr-CH" altLang="fr-FR" smtClean="0"/>
              <a:t>L’entretien : l’attitude</a:t>
            </a:r>
            <a:endParaRPr lang="fr-FR" altLang="fr-FR" smtClean="0"/>
          </a:p>
        </p:txBody>
      </p:sp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611188" y="1628775"/>
            <a:ext cx="8137525" cy="3529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fr-CA" altLang="fr-FR" sz="2400" b="0"/>
              <a:t>Mettre l’autre à l’aise pour parler, encourager la parole 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Langage corporel: gestes, posture, distance, regard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Paraverbal: ton, volume, débit</a:t>
            </a:r>
            <a:br>
              <a:rPr lang="fr-CA" altLang="fr-FR" sz="2400" b="0"/>
            </a:br>
            <a:endParaRPr lang="fr-CA" altLang="fr-FR" sz="2400" b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fr-CA" altLang="fr-FR" sz="2400" b="0"/>
              <a:t>Comprendre la situation et sa complexité 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Pousser plus loin les idées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Poser des questions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Contrôler ses réflexes de défense</a:t>
            </a:r>
          </a:p>
        </p:txBody>
      </p:sp>
      <p:sp>
        <p:nvSpPr>
          <p:cNvPr id="4813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322557A-F2B8-4395-8B83-27989828F4B6}" type="slidenum">
              <a:rPr lang="fr-FR" altLang="fr-FR" smtClean="0"/>
              <a:pPr/>
              <a:t>44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49275"/>
            <a:ext cx="8077200" cy="746125"/>
          </a:xfrm>
        </p:spPr>
        <p:txBody>
          <a:bodyPr/>
          <a:lstStyle/>
          <a:p>
            <a:r>
              <a:rPr lang="fr-CH" altLang="fr-FR" smtClean="0"/>
              <a:t>L’entretien : l’attitude (suite)</a:t>
            </a:r>
            <a:endParaRPr lang="fr-FR" altLang="fr-FR" smtClean="0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685800" y="1628775"/>
            <a:ext cx="8062913" cy="403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fr-CA" altLang="fr-FR" sz="2400" b="0"/>
              <a:t>Montrer sa compréhension :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Reformuler : résumer le contenu (-&gt; se sentir entendu)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Refléter : rendre le sentiment (-&gt; se sentir compris)</a:t>
            </a:r>
            <a:br>
              <a:rPr lang="fr-CA" altLang="fr-FR" sz="2400" b="0"/>
            </a:br>
            <a:endParaRPr lang="fr-CA" altLang="fr-FR" sz="2400" b="0"/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fr-CA" altLang="fr-FR" sz="2400" b="0"/>
              <a:t>Réagir au besoin :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Expliquer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Chercher (ou faire chercher) des solutions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Confronter le point de vue de l’autre au besoin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r-CA" altLang="fr-FR" sz="2400" b="0"/>
              <a:t>S’entendre sur un autre moment pour aller plus loin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endParaRPr lang="en-CA" altLang="fr-FR" sz="2400" b="0"/>
          </a:p>
        </p:txBody>
      </p:sp>
      <p:sp>
        <p:nvSpPr>
          <p:cNvPr id="4915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819527-F51C-463E-8606-5640A814AE36}" type="slidenum">
              <a:rPr lang="fr-FR" altLang="fr-FR" smtClean="0"/>
              <a:pPr/>
              <a:t>45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7363"/>
            <a:ext cx="8077200" cy="709612"/>
          </a:xfrm>
        </p:spPr>
        <p:txBody>
          <a:bodyPr/>
          <a:lstStyle/>
          <a:p>
            <a:r>
              <a:rPr lang="fr-FR" altLang="fr-FR" smtClean="0"/>
              <a:t>L’entretien : les composantes</a:t>
            </a:r>
          </a:p>
        </p:txBody>
      </p:sp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457200" y="1524000"/>
            <a:ext cx="8305800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lnSpc>
                <a:spcPct val="95000"/>
              </a:lnSpc>
              <a:spcBef>
                <a:spcPct val="50000"/>
              </a:spcBef>
              <a:buFontTx/>
              <a:buChar char="•"/>
              <a:tabLst>
                <a:tab pos="476250" algn="l"/>
              </a:tabLst>
            </a:pPr>
            <a:r>
              <a:rPr lang="fr-FR" altLang="fr-FR" sz="2400" b="0"/>
              <a:t>Bilan de la période écoulée:</a:t>
            </a:r>
            <a:br>
              <a:rPr lang="fr-FR" altLang="fr-FR" sz="2400" b="0"/>
            </a:br>
            <a:r>
              <a:rPr lang="fr-FR" altLang="fr-FR" sz="2400" b="0"/>
              <a:t>	- tenue du poste (responsabilités)</a:t>
            </a:r>
            <a:br>
              <a:rPr lang="fr-FR" altLang="fr-FR" sz="2400" b="0"/>
            </a:br>
            <a:r>
              <a:rPr lang="fr-FR" altLang="fr-FR" sz="2400" b="0"/>
              <a:t>	- comportement, compétences</a:t>
            </a:r>
            <a:br>
              <a:rPr lang="fr-FR" altLang="fr-FR" sz="2400" b="0"/>
            </a:br>
            <a:r>
              <a:rPr lang="fr-FR" altLang="fr-FR" sz="2400" b="0"/>
              <a:t>	- objectifs </a:t>
            </a:r>
          </a:p>
          <a:p>
            <a:pPr marL="285750" indent="-285750">
              <a:lnSpc>
                <a:spcPct val="95000"/>
              </a:lnSpc>
              <a:spcBef>
                <a:spcPct val="50000"/>
              </a:spcBef>
              <a:buFontTx/>
              <a:buChar char="•"/>
              <a:tabLst>
                <a:tab pos="476250" algn="l"/>
              </a:tabLst>
            </a:pPr>
            <a:r>
              <a:rPr lang="fr-FR" altLang="fr-FR" sz="2400" b="0"/>
              <a:t>Détermination des responsabilités (révision de la description de poste), des objectifs et des moyens pour la période à venir</a:t>
            </a:r>
          </a:p>
          <a:p>
            <a:pPr marL="285750" indent="-285750">
              <a:lnSpc>
                <a:spcPct val="95000"/>
              </a:lnSpc>
              <a:spcBef>
                <a:spcPct val="50000"/>
              </a:spcBef>
              <a:buFontTx/>
              <a:buChar char="•"/>
              <a:tabLst>
                <a:tab pos="476250" algn="l"/>
              </a:tabLst>
            </a:pPr>
            <a:r>
              <a:rPr lang="fr-FR" altLang="fr-FR" sz="2400" b="0"/>
              <a:t>Bilan de la satisfaction de l’agent à son poste (environnement, outils, encadrement, …) </a:t>
            </a:r>
          </a:p>
          <a:p>
            <a:pPr marL="285750" indent="-285750">
              <a:lnSpc>
                <a:spcPct val="95000"/>
              </a:lnSpc>
              <a:spcBef>
                <a:spcPct val="50000"/>
              </a:spcBef>
              <a:buFontTx/>
              <a:buChar char="•"/>
              <a:tabLst>
                <a:tab pos="476250" algn="l"/>
              </a:tabLst>
            </a:pPr>
            <a:r>
              <a:rPr lang="fr-FR" altLang="fr-FR" sz="2400" b="0"/>
              <a:t>Besoins en compétences (formation)</a:t>
            </a:r>
          </a:p>
          <a:p>
            <a:pPr marL="285750" indent="-285750">
              <a:lnSpc>
                <a:spcPct val="95000"/>
              </a:lnSpc>
              <a:spcBef>
                <a:spcPct val="50000"/>
              </a:spcBef>
              <a:buFontTx/>
              <a:buChar char="•"/>
              <a:tabLst>
                <a:tab pos="476250" algn="l"/>
              </a:tabLst>
            </a:pPr>
            <a:r>
              <a:rPr lang="fr-FR" altLang="fr-FR" sz="2400" b="0"/>
              <a:t>Souhaits d’évolution professionnelle (tous les 2-5 ans)</a:t>
            </a:r>
          </a:p>
        </p:txBody>
      </p:sp>
      <p:sp>
        <p:nvSpPr>
          <p:cNvPr id="5018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926DAEB-8A2C-46B3-9369-ED735ACC628C}" type="slidenum">
              <a:rPr lang="fr-FR" altLang="fr-FR" smtClean="0"/>
              <a:pPr/>
              <a:t>46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457200" y="1557338"/>
            <a:ext cx="8507413" cy="367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0"/>
              <a:t>L’entretien est terminé … </a:t>
            </a:r>
            <a:br>
              <a:rPr lang="fr-FR" altLang="fr-FR" sz="2400" b="0"/>
            </a:br>
            <a:r>
              <a:rPr lang="fr-FR" altLang="fr-FR" sz="2400" b="0"/>
              <a:t>		… </a:t>
            </a:r>
            <a:r>
              <a:rPr lang="fr-FR" altLang="fr-FR" sz="2400"/>
              <a:t>c’est maintenant que tout commence</a:t>
            </a:r>
            <a:r>
              <a:rPr lang="fr-FR" altLang="fr-FR" sz="2400" b="0"/>
              <a:t>… !</a:t>
            </a:r>
          </a:p>
          <a:p>
            <a:pPr algn="just">
              <a:spcBef>
                <a:spcPct val="50000"/>
              </a:spcBef>
            </a:pPr>
            <a:r>
              <a:rPr lang="fr-FR" altLang="fr-FR" sz="2400" b="0"/>
              <a:t>Il s’agit d’assurer le suivi des constats, propositions et décisions qui ont été prises lors de l’entretien, en matière de :</a:t>
            </a:r>
          </a:p>
          <a:p>
            <a:pPr algn="just">
              <a:spcBef>
                <a:spcPct val="50000"/>
              </a:spcBef>
              <a:buFont typeface="Symbol" pitchFamily="18" charset="2"/>
              <a:buChar char="Þ"/>
            </a:pPr>
            <a:r>
              <a:rPr lang="fr-FR" altLang="fr-FR" sz="2400" b="0"/>
              <a:t> organisation du travail (DP, procédures, …)</a:t>
            </a:r>
          </a:p>
          <a:p>
            <a:pPr algn="just">
              <a:spcBef>
                <a:spcPct val="50000"/>
              </a:spcBef>
              <a:buFont typeface="Symbol" pitchFamily="18" charset="2"/>
              <a:buChar char="Þ"/>
            </a:pPr>
            <a:r>
              <a:rPr lang="fr-FR" altLang="fr-FR" sz="2400" b="0"/>
              <a:t> développement des compétences (formation, …)</a:t>
            </a:r>
          </a:p>
          <a:p>
            <a:pPr algn="just">
              <a:spcBef>
                <a:spcPct val="50000"/>
              </a:spcBef>
              <a:buFont typeface="Symbol" pitchFamily="18" charset="2"/>
              <a:buChar char="Þ"/>
            </a:pPr>
            <a:r>
              <a:rPr lang="fr-FR" altLang="fr-FR" sz="2400" b="0"/>
              <a:t> évolution professionnelle (mobilité, …) </a:t>
            </a:r>
          </a:p>
          <a:p>
            <a:pPr algn="just">
              <a:spcBef>
                <a:spcPct val="50000"/>
              </a:spcBef>
              <a:buFont typeface="Symbol" pitchFamily="18" charset="2"/>
              <a:buChar char="Þ"/>
            </a:pPr>
            <a:r>
              <a:rPr lang="fr-FR" altLang="fr-FR" sz="2400" b="0"/>
              <a:t> rémunération (?)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49275"/>
            <a:ext cx="8077200" cy="746125"/>
          </a:xfrm>
          <a:noFill/>
        </p:spPr>
        <p:txBody>
          <a:bodyPr/>
          <a:lstStyle/>
          <a:p>
            <a:r>
              <a:rPr lang="fr-FR" altLang="fr-FR" smtClean="0"/>
              <a:t>Le suivi de l’entretien</a:t>
            </a:r>
          </a:p>
        </p:txBody>
      </p:sp>
      <p:sp>
        <p:nvSpPr>
          <p:cNvPr id="5120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0A25C25-678A-4076-B3BB-3FC0805EE72F}" type="slidenum">
              <a:rPr lang="fr-FR" altLang="fr-FR" smtClean="0"/>
              <a:pPr/>
              <a:t>47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6250"/>
            <a:ext cx="8077200" cy="819150"/>
          </a:xfrm>
        </p:spPr>
        <p:txBody>
          <a:bodyPr/>
          <a:lstStyle/>
          <a:p>
            <a:r>
              <a:rPr lang="fr-CH" altLang="fr-FR" smtClean="0"/>
              <a:t>Le suivi de l’entretien : points-clés</a:t>
            </a:r>
            <a:endParaRPr lang="fr-FR" altLang="fr-FR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24075"/>
            <a:ext cx="8077200" cy="3321050"/>
          </a:xfrm>
        </p:spPr>
        <p:txBody>
          <a:bodyPr/>
          <a:lstStyle/>
          <a:p>
            <a:pPr algn="just"/>
            <a:r>
              <a:rPr lang="fr-CH" altLang="fr-FR" sz="2400" smtClean="0"/>
              <a:t>Faire vivre les objectifs</a:t>
            </a:r>
          </a:p>
          <a:p>
            <a:pPr algn="just"/>
            <a:r>
              <a:rPr lang="fr-CH" altLang="fr-FR" sz="2400" smtClean="0"/>
              <a:t>Donner régulièrement du feed-back</a:t>
            </a:r>
          </a:p>
          <a:p>
            <a:pPr algn="just"/>
            <a:r>
              <a:rPr lang="fr-CH" altLang="fr-FR" sz="2400" smtClean="0"/>
              <a:t>Noter les faits significatifs (une fois abordés avec l’agent)</a:t>
            </a:r>
          </a:p>
          <a:p>
            <a:pPr algn="just"/>
            <a:r>
              <a:rPr lang="fr-CH" altLang="fr-FR" sz="2400" smtClean="0"/>
              <a:t>Intégrer les objectifs dans son propre système de pilotage lié à sa fonction (financiers, projets, …)</a:t>
            </a:r>
          </a:p>
          <a:p>
            <a:pPr algn="just"/>
            <a:r>
              <a:rPr lang="fr-CH" altLang="fr-FR" sz="2400" smtClean="0"/>
              <a:t>Prévoir des bilans et ajustements intermédiaires</a:t>
            </a:r>
            <a:endParaRPr lang="fr-FR" altLang="fr-FR" sz="2400" smtClean="0"/>
          </a:p>
        </p:txBody>
      </p:sp>
      <p:sp>
        <p:nvSpPr>
          <p:cNvPr id="5222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06F3714-7041-46F7-8153-447B57482BB1}" type="slidenum">
              <a:rPr lang="fr-FR" altLang="fr-FR" smtClean="0"/>
              <a:pPr/>
              <a:t>48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06413"/>
            <a:ext cx="8077200" cy="690562"/>
          </a:xfrm>
          <a:noFill/>
        </p:spPr>
        <p:txBody>
          <a:bodyPr lIns="90488" tIns="44450" rIns="90488" bIns="44450"/>
          <a:lstStyle/>
          <a:p>
            <a:r>
              <a:rPr lang="fr-FR" altLang="fr-FR" smtClean="0"/>
              <a:t>     Les échecs (ou facteurs de succès !) </a:t>
            </a:r>
            <a:br>
              <a:rPr lang="fr-FR" altLang="fr-FR" smtClean="0"/>
            </a:br>
            <a:r>
              <a:rPr lang="fr-FR" altLang="fr-FR" smtClean="0"/>
              <a:t>de l’évaluation ...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162800" cy="4038600"/>
          </a:xfrm>
          <a:noFill/>
        </p:spPr>
        <p:txBody>
          <a:bodyPr lIns="90488" tIns="44450" rIns="90488" bIns="44450"/>
          <a:lstStyle/>
          <a:p>
            <a:r>
              <a:rPr lang="fr-FR" altLang="fr-FR" smtClean="0"/>
              <a:t>Manque de support de la direction</a:t>
            </a:r>
          </a:p>
          <a:p>
            <a:r>
              <a:rPr lang="fr-FR" altLang="fr-FR" smtClean="0"/>
              <a:t>Incapacité des chef(fe)s</a:t>
            </a:r>
          </a:p>
          <a:p>
            <a:r>
              <a:rPr lang="fr-FR" altLang="fr-FR" smtClean="0"/>
              <a:t>Paperasserie</a:t>
            </a:r>
          </a:p>
          <a:p>
            <a:r>
              <a:rPr lang="fr-FR" altLang="fr-FR" smtClean="0"/>
              <a:t>Règlement de compte sur fond</a:t>
            </a:r>
            <a:br>
              <a:rPr lang="fr-FR" altLang="fr-FR" smtClean="0"/>
            </a:br>
            <a:r>
              <a:rPr lang="fr-FR" altLang="fr-FR" smtClean="0"/>
              <a:t>d'objectivité</a:t>
            </a:r>
          </a:p>
          <a:p>
            <a:r>
              <a:rPr lang="fr-FR" altLang="fr-FR" smtClean="0"/>
              <a:t>Négociation de salaire</a:t>
            </a:r>
          </a:p>
          <a:p>
            <a:r>
              <a:rPr lang="fr-FR" altLang="fr-FR" smtClean="0"/>
              <a:t>Attribution de la non-performance uniquement à l’agent</a:t>
            </a:r>
          </a:p>
          <a:p>
            <a:r>
              <a:rPr lang="fr-FR" altLang="fr-FR" smtClean="0"/>
              <a:t>.....</a:t>
            </a: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6248400" y="1828800"/>
          <a:ext cx="2362200" cy="1968500"/>
        </p:xfrm>
        <a:graphic>
          <a:graphicData uri="http://schemas.openxmlformats.org/presentationml/2006/ole">
            <p:oleObj spid="_x0000_s53252" name="Clip" r:id="rId4" imgW="4867275" imgH="4057650" progId="MS_ClipArt_Gallery.2">
              <p:embed/>
            </p:oleObj>
          </a:graphicData>
        </a:graphic>
      </p:graphicFrame>
      <p:sp>
        <p:nvSpPr>
          <p:cNvPr id="5325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C2BCD22-D135-4DEB-ABA5-6AAAE00246D8}" type="slidenum">
              <a:rPr lang="fr-FR" altLang="fr-FR" smtClean="0"/>
              <a:pPr/>
              <a:t>49</a:t>
            </a:fld>
            <a:endParaRPr lang="fr-FR" alt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re 1"/>
          <p:cNvSpPr>
            <a:spLocks noGrp="1"/>
          </p:cNvSpPr>
          <p:nvPr>
            <p:ph type="title"/>
          </p:nvPr>
        </p:nvSpPr>
        <p:spPr>
          <a:xfrm>
            <a:off x="755650" y="3141663"/>
            <a:ext cx="7772400" cy="1362075"/>
          </a:xfrm>
        </p:spPr>
        <p:txBody>
          <a:bodyPr/>
          <a:lstStyle/>
          <a:p>
            <a:r>
              <a:rPr lang="en-GB" altLang="fr-FR" cap="none" smtClean="0"/>
              <a:t>Rémunérer la performance (le mérite) ??</a:t>
            </a:r>
          </a:p>
        </p:txBody>
      </p:sp>
      <p:sp>
        <p:nvSpPr>
          <p:cNvPr id="5427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7830B2-FE67-4A30-8F23-24990B1283D5}" type="slidenum">
              <a:rPr lang="fr-FR" altLang="fr-FR" smtClean="0"/>
              <a:pPr/>
              <a:t>50</a:t>
            </a:fld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26FF15-B219-46FB-8051-16D9E1A22614}" type="slidenum">
              <a:rPr lang="fr-FR" altLang="fr-FR" smtClean="0"/>
              <a:pPr/>
              <a:t>51</a:t>
            </a:fld>
            <a:endParaRPr lang="fr-FR" altLang="fr-FR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52400"/>
            <a:ext cx="7885112" cy="1143000"/>
          </a:xfrm>
        </p:spPr>
        <p:txBody>
          <a:bodyPr/>
          <a:lstStyle/>
          <a:p>
            <a:r>
              <a:rPr lang="fr-FR" altLang="fr-FR" sz="2200" smtClean="0"/>
              <a:t>La rémunération des agents publics : tendances marquantes au plan international </a:t>
            </a:r>
            <a:r>
              <a:rPr lang="fr-FR" altLang="fr-FR" sz="1200" smtClean="0"/>
              <a:t>(OCDE, 2005)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484313"/>
            <a:ext cx="76771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altLang="fr-FR" sz="2400" smtClean="0"/>
              <a:t>Décentralisation des décisions individuelles concernant la rémunération</a:t>
            </a:r>
          </a:p>
          <a:p>
            <a:pPr>
              <a:lnSpc>
                <a:spcPct val="90000"/>
              </a:lnSpc>
            </a:pPr>
            <a:r>
              <a:rPr lang="fr-FR" altLang="fr-FR" sz="2400" smtClean="0"/>
              <a:t>Réduction des progressions automatiques du traitement sur la base de l’ancienneté </a:t>
            </a:r>
          </a:p>
          <a:p>
            <a:pPr>
              <a:lnSpc>
                <a:spcPct val="90000"/>
              </a:lnSpc>
            </a:pPr>
            <a:r>
              <a:rPr lang="fr-FR" altLang="fr-FR" sz="2400" smtClean="0"/>
              <a:t>Introduction de la performance et des compétences comme base de la rémunération au lieu de/complémentaire à la rémunération du grade/de l’emploi </a:t>
            </a:r>
          </a:p>
          <a:p>
            <a:pPr>
              <a:lnSpc>
                <a:spcPct val="90000"/>
              </a:lnSpc>
            </a:pPr>
            <a:r>
              <a:rPr lang="fr-FR" altLang="fr-FR" sz="2400" smtClean="0"/>
              <a:t>Les </a:t>
            </a:r>
            <a:r>
              <a:rPr lang="fr-FR" altLang="fr-FR" sz="2400" smtClean="0">
                <a:latin typeface="Arial" pitchFamily="34" charset="0"/>
              </a:rPr>
              <a:t>é</a:t>
            </a:r>
            <a:r>
              <a:rPr lang="fr-FR" altLang="fr-FR" sz="2400" smtClean="0"/>
              <a:t>valuations des personnels forment la base la plus importante pour l</a:t>
            </a:r>
            <a:r>
              <a:rPr lang="fr-FR" altLang="fr-FR" sz="2400" smtClean="0">
                <a:latin typeface="Arial" pitchFamily="34" charset="0"/>
              </a:rPr>
              <a:t>’</a:t>
            </a:r>
            <a:r>
              <a:rPr lang="fr-FR" altLang="fr-FR" sz="2400" smtClean="0"/>
              <a:t>accord des primes li</a:t>
            </a:r>
            <a:r>
              <a:rPr lang="fr-FR" altLang="fr-FR" sz="2400" smtClean="0">
                <a:latin typeface="Arial" pitchFamily="34" charset="0"/>
              </a:rPr>
              <a:t>é</a:t>
            </a:r>
            <a:r>
              <a:rPr lang="fr-FR" altLang="fr-FR" sz="2400" smtClean="0"/>
              <a:t>es </a:t>
            </a:r>
            <a:r>
              <a:rPr lang="fr-FR" altLang="fr-FR" sz="2400" smtClean="0">
                <a:latin typeface="Arial" pitchFamily="34" charset="0"/>
              </a:rPr>
              <a:t>à</a:t>
            </a:r>
            <a:r>
              <a:rPr lang="fr-FR" altLang="fr-FR" sz="2400" smtClean="0"/>
              <a:t> la performance</a:t>
            </a:r>
          </a:p>
          <a:p>
            <a:pPr>
              <a:lnSpc>
                <a:spcPct val="90000"/>
              </a:lnSpc>
            </a:pPr>
            <a:r>
              <a:rPr lang="fr-CH" altLang="fr-FR" sz="2400" i="1" smtClean="0"/>
              <a:t>Développement dans les années 1980 (pays anglo-saxons, 1990 -2000 pays de l’OCDE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B6C2E1-1E60-4797-BF81-99947E8FFD13}" type="slidenum">
              <a:rPr lang="fr-FR" altLang="fr-FR" smtClean="0"/>
              <a:pPr/>
              <a:t>52</a:t>
            </a:fld>
            <a:endParaRPr lang="fr-FR" altLang="fr-FR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>Dysfonctions typiques de la </a:t>
            </a:r>
            <a:br>
              <a:rPr lang="fr-FR" altLang="fr-FR" smtClean="0"/>
            </a:br>
            <a:r>
              <a:rPr lang="fr-FR" altLang="fr-FR" smtClean="0"/>
              <a:t>rémunération à la performance </a:t>
            </a:r>
            <a:br>
              <a:rPr lang="fr-FR" altLang="fr-FR" smtClean="0"/>
            </a:br>
            <a:r>
              <a:rPr lang="fr-FR" altLang="fr-FR" sz="1500" smtClean="0"/>
              <a:t>(inspiré de  Campbell/Campbell/Chia, 1998)</a:t>
            </a:r>
            <a:endParaRPr lang="fr-FR" altLang="fr-FR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371600"/>
            <a:ext cx="7448550" cy="4171950"/>
          </a:xfrm>
        </p:spPr>
        <p:txBody>
          <a:bodyPr/>
          <a:lstStyle/>
          <a:p>
            <a:r>
              <a:rPr lang="fr-FR" altLang="fr-FR" smtClean="0"/>
              <a:t>Problèmes liés à l’évaluation : </a:t>
            </a:r>
          </a:p>
          <a:p>
            <a:pPr lvl="1"/>
            <a:r>
              <a:rPr lang="fr-FR" altLang="fr-FR" sz="1700" smtClean="0"/>
              <a:t>sévérité extrême vs indulgence (évaluations complaisantes)</a:t>
            </a:r>
          </a:p>
          <a:p>
            <a:pPr lvl="1"/>
            <a:r>
              <a:rPr lang="fr-FR" altLang="fr-FR" sz="1700" smtClean="0"/>
              <a:t>évaluation « à rebours », faite selon les montants à distribuer (système des quotas)</a:t>
            </a:r>
          </a:p>
          <a:p>
            <a:pPr lvl="1"/>
            <a:r>
              <a:rPr lang="fr-FR" altLang="fr-FR" sz="1700" smtClean="0"/>
              <a:t>Refus d’appliquer le système en « arrosant », resp. en ne différenciant pas les évaluations du personnel</a:t>
            </a:r>
            <a:r>
              <a:rPr lang="fr-FR" altLang="fr-FR" smtClean="0"/>
              <a:t> </a:t>
            </a:r>
          </a:p>
          <a:p>
            <a:r>
              <a:rPr lang="fr-FR" altLang="fr-FR" smtClean="0"/>
              <a:t>problèmes liés à l’aspect financier :</a:t>
            </a:r>
          </a:p>
          <a:p>
            <a:pPr lvl="1"/>
            <a:r>
              <a:rPr lang="fr-FR" altLang="fr-FR" sz="1700" smtClean="0"/>
              <a:t>désirabilité des reconnaissances et ampleur des moyens</a:t>
            </a:r>
          </a:p>
          <a:p>
            <a:pPr lvl="1"/>
            <a:r>
              <a:rPr lang="fr-FR" altLang="fr-FR" sz="1700" smtClean="0"/>
              <a:t>modulation année après année difficile</a:t>
            </a:r>
          </a:p>
          <a:p>
            <a:pPr lvl="1"/>
            <a:r>
              <a:rPr lang="fr-FR" altLang="fr-FR" sz="1700" smtClean="0"/>
              <a:t>limite par plafonnement</a:t>
            </a:r>
            <a:r>
              <a:rPr lang="fr-FR" altLang="fr-FR" smtClean="0"/>
              <a:t> </a:t>
            </a:r>
          </a:p>
          <a:p>
            <a:r>
              <a:rPr lang="fr-FR" altLang="fr-FR" smtClean="0"/>
              <a:t>problèmes liés au travail :</a:t>
            </a:r>
          </a:p>
          <a:p>
            <a:pPr lvl="1"/>
            <a:r>
              <a:rPr lang="fr-FR" altLang="fr-FR" sz="1700" smtClean="0"/>
              <a:t>effets d’individualisation, de compétition entre </a:t>
            </a:r>
            <a:br>
              <a:rPr lang="fr-FR" altLang="fr-FR" sz="1700" smtClean="0"/>
            </a:br>
            <a:r>
              <a:rPr lang="fr-FR" altLang="fr-FR" sz="1700" smtClean="0"/>
              <a:t>membres du même service</a:t>
            </a:r>
          </a:p>
          <a:p>
            <a:pPr lvl="1"/>
            <a:r>
              <a:rPr lang="fr-FR" altLang="fr-FR" sz="1700" smtClean="0"/>
              <a:t>focalisation sur les éléments évalués</a:t>
            </a:r>
          </a:p>
          <a:p>
            <a:pPr lvl="1"/>
            <a:r>
              <a:rPr lang="fr-FR" altLang="fr-FR" sz="1700" smtClean="0"/>
              <a:t>diminution de la motivation intrinsèque, de la satisfaction</a:t>
            </a:r>
            <a:endParaRPr lang="fr-FR" altLang="fr-FR" smtClean="0"/>
          </a:p>
        </p:txBody>
      </p:sp>
      <p:graphicFrame>
        <p:nvGraphicFramePr>
          <p:cNvPr id="56325" name="Object 4"/>
          <p:cNvGraphicFramePr>
            <a:graphicFrameLocks noChangeAspect="1"/>
          </p:cNvGraphicFramePr>
          <p:nvPr/>
        </p:nvGraphicFramePr>
        <p:xfrm>
          <a:off x="7924800" y="3352800"/>
          <a:ext cx="1004888" cy="2144713"/>
        </p:xfrm>
        <a:graphic>
          <a:graphicData uri="http://schemas.openxmlformats.org/presentationml/2006/ole">
            <p:oleObj spid="_x0000_s56325" name="Clip" r:id="rId4" imgW="1112520" imgH="2372868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9D48DF-93B3-4E54-82E0-7A2BF478B953}" type="slidenum">
              <a:rPr lang="fr-FR" altLang="fr-FR" smtClean="0"/>
              <a:pPr/>
              <a:t>53</a:t>
            </a:fld>
            <a:endParaRPr lang="fr-FR" altLang="fr-FR" smtClean="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ctr"/>
          <a:lstStyle/>
          <a:p>
            <a:r>
              <a:rPr lang="fr-FR" altLang="fr-FR" smtClean="0"/>
              <a:t>Des automatismes salariaux à la rémunération flexible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7162800" cy="4114800"/>
          </a:xfrm>
          <a:noFill/>
        </p:spPr>
        <p:txBody>
          <a:bodyPr lIns="90488" tIns="44450" rIns="90488" bIns="44450"/>
          <a:lstStyle/>
          <a:p>
            <a:r>
              <a:rPr lang="fr-FR" altLang="fr-FR" sz="2400" smtClean="0"/>
              <a:t>automatisme, égalitarisme</a:t>
            </a:r>
          </a:p>
          <a:p>
            <a:r>
              <a:rPr lang="fr-FR" altLang="fr-FR" sz="2400" smtClean="0"/>
              <a:t>système à degrés acquis d'augmentation (individuelle ou d'équipe)</a:t>
            </a:r>
          </a:p>
          <a:p>
            <a:r>
              <a:rPr lang="fr-FR" altLang="fr-FR" sz="2400" smtClean="0"/>
              <a:t>système à primes (non-acquises) : niveau individuel, équipe, administration</a:t>
            </a:r>
          </a:p>
          <a:p>
            <a:r>
              <a:rPr lang="fr-FR" altLang="fr-FR" sz="2400" smtClean="0"/>
              <a:t>rémunération flexible, y compris avec diminution du salaire </a:t>
            </a:r>
            <a:endParaRPr lang="fr-FR" altLang="fr-FR" smtClean="0"/>
          </a:p>
          <a:p>
            <a:r>
              <a:rPr lang="fr-FR" altLang="fr-FR" smtClean="0">
                <a:solidFill>
                  <a:srgbClr val="00279F"/>
                </a:solidFill>
              </a:rPr>
              <a:t>==&gt; influence de la situation conjoncturelle, financière et du marché de l'emploi</a:t>
            </a:r>
          </a:p>
        </p:txBody>
      </p:sp>
      <p:grpSp>
        <p:nvGrpSpPr>
          <p:cNvPr id="57349" name="Group 4"/>
          <p:cNvGrpSpPr>
            <a:grpSpLocks/>
          </p:cNvGrpSpPr>
          <p:nvPr/>
        </p:nvGrpSpPr>
        <p:grpSpPr bwMode="auto">
          <a:xfrm>
            <a:off x="1116013" y="1916113"/>
            <a:ext cx="647700" cy="3297237"/>
            <a:chOff x="475" y="1236"/>
            <a:chExt cx="486" cy="2077"/>
          </a:xfrm>
        </p:grpSpPr>
        <p:sp>
          <p:nvSpPr>
            <p:cNvPr id="57350" name="Freeform 5"/>
            <p:cNvSpPr>
              <a:spLocks/>
            </p:cNvSpPr>
            <p:nvPr/>
          </p:nvSpPr>
          <p:spPr bwMode="auto">
            <a:xfrm>
              <a:off x="476" y="1312"/>
              <a:ext cx="484" cy="2001"/>
            </a:xfrm>
            <a:custGeom>
              <a:avLst/>
              <a:gdLst>
                <a:gd name="T0" fmla="*/ 107 w 484"/>
                <a:gd name="T1" fmla="*/ 0 h 2001"/>
                <a:gd name="T2" fmla="*/ 377 w 484"/>
                <a:gd name="T3" fmla="*/ 0 h 2001"/>
                <a:gd name="T4" fmla="*/ 377 w 484"/>
                <a:gd name="T5" fmla="*/ 1249 h 2001"/>
                <a:gd name="T6" fmla="*/ 483 w 484"/>
                <a:gd name="T7" fmla="*/ 1249 h 2001"/>
                <a:gd name="T8" fmla="*/ 241 w 484"/>
                <a:gd name="T9" fmla="*/ 2000 h 2001"/>
                <a:gd name="T10" fmla="*/ 0 w 484"/>
                <a:gd name="T11" fmla="*/ 1249 h 2001"/>
                <a:gd name="T12" fmla="*/ 107 w 484"/>
                <a:gd name="T13" fmla="*/ 1249 h 2001"/>
                <a:gd name="T14" fmla="*/ 107 w 484"/>
                <a:gd name="T15" fmla="*/ 0 h 20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4" h="2001">
                  <a:moveTo>
                    <a:pt x="107" y="0"/>
                  </a:moveTo>
                  <a:lnTo>
                    <a:pt x="377" y="0"/>
                  </a:lnTo>
                  <a:lnTo>
                    <a:pt x="377" y="1249"/>
                  </a:lnTo>
                  <a:lnTo>
                    <a:pt x="483" y="1249"/>
                  </a:lnTo>
                  <a:lnTo>
                    <a:pt x="241" y="2000"/>
                  </a:lnTo>
                  <a:lnTo>
                    <a:pt x="0" y="1249"/>
                  </a:lnTo>
                  <a:lnTo>
                    <a:pt x="107" y="1249"/>
                  </a:lnTo>
                  <a:lnTo>
                    <a:pt x="107" y="0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57351" name="Freeform 6"/>
            <p:cNvSpPr>
              <a:spLocks/>
            </p:cNvSpPr>
            <p:nvPr/>
          </p:nvSpPr>
          <p:spPr bwMode="auto">
            <a:xfrm>
              <a:off x="583" y="1236"/>
              <a:ext cx="271" cy="82"/>
            </a:xfrm>
            <a:custGeom>
              <a:avLst/>
              <a:gdLst>
                <a:gd name="T0" fmla="*/ 270 w 271"/>
                <a:gd name="T1" fmla="*/ 81 h 82"/>
                <a:gd name="T2" fmla="*/ 0 w 271"/>
                <a:gd name="T3" fmla="*/ 81 h 82"/>
                <a:gd name="T4" fmla="*/ 0 w 271"/>
                <a:gd name="T5" fmla="*/ 0 h 82"/>
                <a:gd name="T6" fmla="*/ 270 w 271"/>
                <a:gd name="T7" fmla="*/ 0 h 82"/>
                <a:gd name="T8" fmla="*/ 270 w 271"/>
                <a:gd name="T9" fmla="*/ 81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" h="82">
                  <a:moveTo>
                    <a:pt x="270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70" y="0"/>
                  </a:lnTo>
                  <a:lnTo>
                    <a:pt x="270" y="81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57352" name="Freeform 7"/>
            <p:cNvSpPr>
              <a:spLocks/>
            </p:cNvSpPr>
            <p:nvPr/>
          </p:nvSpPr>
          <p:spPr bwMode="auto">
            <a:xfrm>
              <a:off x="854" y="2448"/>
              <a:ext cx="107" cy="114"/>
            </a:xfrm>
            <a:custGeom>
              <a:avLst/>
              <a:gdLst>
                <a:gd name="T0" fmla="*/ 0 w 107"/>
                <a:gd name="T1" fmla="*/ 0 h 114"/>
                <a:gd name="T2" fmla="*/ 0 w 107"/>
                <a:gd name="T3" fmla="*/ 113 h 114"/>
                <a:gd name="T4" fmla="*/ 106 w 107"/>
                <a:gd name="T5" fmla="*/ 113 h 114"/>
                <a:gd name="T6" fmla="*/ 106 w 107"/>
                <a:gd name="T7" fmla="*/ 0 h 114"/>
                <a:gd name="T8" fmla="*/ 0 w 107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114">
                  <a:moveTo>
                    <a:pt x="0" y="0"/>
                  </a:moveTo>
                  <a:lnTo>
                    <a:pt x="0" y="113"/>
                  </a:lnTo>
                  <a:lnTo>
                    <a:pt x="106" y="113"/>
                  </a:lnTo>
                  <a:lnTo>
                    <a:pt x="106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57353" name="Freeform 8"/>
            <p:cNvSpPr>
              <a:spLocks/>
            </p:cNvSpPr>
            <p:nvPr/>
          </p:nvSpPr>
          <p:spPr bwMode="auto">
            <a:xfrm>
              <a:off x="475" y="2448"/>
              <a:ext cx="109" cy="114"/>
            </a:xfrm>
            <a:custGeom>
              <a:avLst/>
              <a:gdLst>
                <a:gd name="T0" fmla="*/ 0 w 109"/>
                <a:gd name="T1" fmla="*/ 0 h 114"/>
                <a:gd name="T2" fmla="*/ 0 w 109"/>
                <a:gd name="T3" fmla="*/ 113 h 114"/>
                <a:gd name="T4" fmla="*/ 108 w 109"/>
                <a:gd name="T5" fmla="*/ 113 h 114"/>
                <a:gd name="T6" fmla="*/ 108 w 109"/>
                <a:gd name="T7" fmla="*/ 0 h 114"/>
                <a:gd name="T8" fmla="*/ 0 w 109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9" h="114">
                  <a:moveTo>
                    <a:pt x="0" y="0"/>
                  </a:moveTo>
                  <a:lnTo>
                    <a:pt x="0" y="113"/>
                  </a:lnTo>
                  <a:lnTo>
                    <a:pt x="108" y="113"/>
                  </a:lnTo>
                  <a:lnTo>
                    <a:pt x="108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50050" y="6230938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141A3BE-432E-4D7A-A9AA-FB001E7726B8}" type="slidenum">
              <a:rPr lang="fr-FR" altLang="fr-FR" smtClean="0"/>
              <a:pPr/>
              <a:t>54</a:t>
            </a:fld>
            <a:endParaRPr lang="fr-FR" altLang="fr-FR" smtClean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H" altLang="fr-FR" sz="2200" smtClean="0"/>
              <a:t>Exemple d’un système complexe de rémunération publique (Suisse)</a:t>
            </a:r>
            <a:endParaRPr lang="fr-FR" altLang="fr-FR" sz="2200" smtClean="0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2627313" y="2349500"/>
            <a:ext cx="2089150" cy="2951163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altLang="fr-FR"/>
          </a:p>
        </p:txBody>
      </p:sp>
      <p:sp>
        <p:nvSpPr>
          <p:cNvPr id="58373" name="Line 4"/>
          <p:cNvSpPr>
            <a:spLocks noChangeShapeType="1"/>
          </p:cNvSpPr>
          <p:nvPr/>
        </p:nvSpPr>
        <p:spPr bwMode="auto">
          <a:xfrm>
            <a:off x="1835150" y="3716338"/>
            <a:ext cx="3744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>
            <a:off x="2268538" y="2997200"/>
            <a:ext cx="287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8375" name="Line 6"/>
          <p:cNvSpPr>
            <a:spLocks noChangeShapeType="1"/>
          </p:cNvSpPr>
          <p:nvPr/>
        </p:nvSpPr>
        <p:spPr bwMode="auto">
          <a:xfrm>
            <a:off x="2268538" y="4437063"/>
            <a:ext cx="287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8376" name="Text Box 7"/>
          <p:cNvSpPr txBox="1">
            <a:spLocks noChangeArrowheads="1"/>
          </p:cNvSpPr>
          <p:nvPr/>
        </p:nvSpPr>
        <p:spPr bwMode="auto">
          <a:xfrm>
            <a:off x="2535238" y="5445125"/>
            <a:ext cx="26987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Position dans la classe</a:t>
            </a:r>
          </a:p>
          <a:p>
            <a:r>
              <a:rPr lang="fr-CH" altLang="fr-FR"/>
              <a:t>de fonction</a:t>
            </a:r>
            <a:endParaRPr lang="fr-FR" altLang="fr-FR"/>
          </a:p>
        </p:txBody>
      </p:sp>
      <p:sp>
        <p:nvSpPr>
          <p:cNvPr id="58377" name="Text Box 8"/>
          <p:cNvSpPr txBox="1">
            <a:spLocks noChangeArrowheads="1"/>
          </p:cNvSpPr>
          <p:nvPr/>
        </p:nvSpPr>
        <p:spPr bwMode="auto">
          <a:xfrm rot="5400000">
            <a:off x="1060451" y="3825875"/>
            <a:ext cx="1314450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Historique</a:t>
            </a:r>
            <a:endParaRPr lang="fr-FR" altLang="fr-FR"/>
          </a:p>
        </p:txBody>
      </p: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2679700" y="1454150"/>
            <a:ext cx="18732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Evaluation</a:t>
            </a:r>
          </a:p>
          <a:p>
            <a:r>
              <a:rPr lang="fr-CH" altLang="fr-FR"/>
              <a:t>des prestations</a:t>
            </a:r>
            <a:endParaRPr lang="fr-FR" altLang="fr-FR"/>
          </a:p>
        </p:txBody>
      </p:sp>
      <p:sp>
        <p:nvSpPr>
          <p:cNvPr id="58379" name="Text Box 10"/>
          <p:cNvSpPr txBox="1">
            <a:spLocks noChangeArrowheads="1"/>
          </p:cNvSpPr>
          <p:nvPr/>
        </p:nvSpPr>
        <p:spPr bwMode="auto">
          <a:xfrm>
            <a:off x="5435600" y="2276475"/>
            <a:ext cx="13144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Marché de</a:t>
            </a:r>
            <a:br>
              <a:rPr lang="fr-CH" altLang="fr-FR"/>
            </a:br>
            <a:r>
              <a:rPr lang="fr-CH" altLang="fr-FR"/>
              <a:t>l’emploi</a:t>
            </a:r>
            <a:endParaRPr lang="fr-FR" altLang="fr-FR"/>
          </a:p>
        </p:txBody>
      </p:sp>
      <p:sp>
        <p:nvSpPr>
          <p:cNvPr id="58380" name="Text Box 11"/>
          <p:cNvSpPr txBox="1">
            <a:spLocks noChangeArrowheads="1"/>
          </p:cNvSpPr>
          <p:nvPr/>
        </p:nvSpPr>
        <p:spPr bwMode="auto">
          <a:xfrm>
            <a:off x="5487988" y="4622800"/>
            <a:ext cx="1111250" cy="587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État des</a:t>
            </a:r>
            <a:br>
              <a:rPr lang="fr-CH" altLang="fr-FR"/>
            </a:br>
            <a:r>
              <a:rPr lang="fr-CH" altLang="fr-FR"/>
              <a:t>finances</a:t>
            </a:r>
            <a:endParaRPr lang="fr-FR" altLang="fr-FR"/>
          </a:p>
        </p:txBody>
      </p:sp>
      <p:sp>
        <p:nvSpPr>
          <p:cNvPr id="58381" name="Text Box 12"/>
          <p:cNvSpPr txBox="1">
            <a:spLocks noChangeArrowheads="1"/>
          </p:cNvSpPr>
          <p:nvPr/>
        </p:nvSpPr>
        <p:spPr bwMode="auto">
          <a:xfrm>
            <a:off x="6640513" y="3327400"/>
            <a:ext cx="1809750" cy="1082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Pratiques</a:t>
            </a:r>
            <a:br>
              <a:rPr lang="fr-CH" altLang="fr-FR"/>
            </a:br>
            <a:r>
              <a:rPr lang="fr-CH" altLang="fr-FR"/>
              <a:t>d’autres </a:t>
            </a:r>
            <a:br>
              <a:rPr lang="fr-CH" altLang="fr-FR"/>
            </a:br>
            <a:r>
              <a:rPr lang="fr-CH" altLang="fr-FR"/>
              <a:t>employeurs</a:t>
            </a:r>
            <a:br>
              <a:rPr lang="fr-CH" altLang="fr-FR"/>
            </a:br>
            <a:r>
              <a:rPr lang="fr-CH" altLang="fr-FR"/>
              <a:t>« Benchmark »</a:t>
            </a:r>
            <a:endParaRPr lang="fr-FR" altLang="fr-FR"/>
          </a:p>
        </p:txBody>
      </p:sp>
      <p:sp>
        <p:nvSpPr>
          <p:cNvPr id="58382" name="Text Box 13"/>
          <p:cNvSpPr txBox="1">
            <a:spLocks noChangeArrowheads="1"/>
          </p:cNvSpPr>
          <p:nvPr/>
        </p:nvSpPr>
        <p:spPr bwMode="auto">
          <a:xfrm>
            <a:off x="2124075" y="6092825"/>
            <a:ext cx="6584950" cy="33972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altLang="fr-FR"/>
              <a:t>FACTEURS INDIVIDUELS          FACTEURS CONTEXTUELS</a:t>
            </a:r>
            <a:endParaRPr lang="fr-FR" altLang="fr-FR"/>
          </a:p>
        </p:txBody>
      </p:sp>
      <p:sp>
        <p:nvSpPr>
          <p:cNvPr id="58383" name="Freeform 14"/>
          <p:cNvSpPr>
            <a:spLocks/>
          </p:cNvSpPr>
          <p:nvPr/>
        </p:nvSpPr>
        <p:spPr bwMode="auto">
          <a:xfrm>
            <a:off x="5027613" y="1622425"/>
            <a:ext cx="665162" cy="4876800"/>
          </a:xfrm>
          <a:custGeom>
            <a:avLst/>
            <a:gdLst>
              <a:gd name="T0" fmla="*/ 2147483647 w 419"/>
              <a:gd name="T1" fmla="*/ 0 h 3072"/>
              <a:gd name="T2" fmla="*/ 2147483647 w 419"/>
              <a:gd name="T3" fmla="*/ 2147483647 h 3072"/>
              <a:gd name="T4" fmla="*/ 2147483647 w 419"/>
              <a:gd name="T5" fmla="*/ 2147483647 h 3072"/>
              <a:gd name="T6" fmla="*/ 2147483647 w 419"/>
              <a:gd name="T7" fmla="*/ 2147483647 h 3072"/>
              <a:gd name="T8" fmla="*/ 2147483647 w 419"/>
              <a:gd name="T9" fmla="*/ 2147483647 h 3072"/>
              <a:gd name="T10" fmla="*/ 2147483647 w 419"/>
              <a:gd name="T11" fmla="*/ 2147483647 h 3072"/>
              <a:gd name="T12" fmla="*/ 2147483647 w 419"/>
              <a:gd name="T13" fmla="*/ 2147483647 h 3072"/>
              <a:gd name="T14" fmla="*/ 2147483647 w 419"/>
              <a:gd name="T15" fmla="*/ 2147483647 h 3072"/>
              <a:gd name="T16" fmla="*/ 2147483647 w 419"/>
              <a:gd name="T17" fmla="*/ 2147483647 h 3072"/>
              <a:gd name="T18" fmla="*/ 2147483647 w 419"/>
              <a:gd name="T19" fmla="*/ 2147483647 h 3072"/>
              <a:gd name="T20" fmla="*/ 2147483647 w 419"/>
              <a:gd name="T21" fmla="*/ 2147483647 h 3072"/>
              <a:gd name="T22" fmla="*/ 2147483647 w 419"/>
              <a:gd name="T23" fmla="*/ 2147483647 h 3072"/>
              <a:gd name="T24" fmla="*/ 2147483647 w 419"/>
              <a:gd name="T25" fmla="*/ 2147483647 h 3072"/>
              <a:gd name="T26" fmla="*/ 2147483647 w 419"/>
              <a:gd name="T27" fmla="*/ 2147483647 h 3072"/>
              <a:gd name="T28" fmla="*/ 2147483647 w 419"/>
              <a:gd name="T29" fmla="*/ 2147483647 h 3072"/>
              <a:gd name="T30" fmla="*/ 2147483647 w 419"/>
              <a:gd name="T31" fmla="*/ 2147483647 h 3072"/>
              <a:gd name="T32" fmla="*/ 2147483647 w 419"/>
              <a:gd name="T33" fmla="*/ 2147483647 h 3072"/>
              <a:gd name="T34" fmla="*/ 2147483647 w 419"/>
              <a:gd name="T35" fmla="*/ 2147483647 h 3072"/>
              <a:gd name="T36" fmla="*/ 2147483647 w 419"/>
              <a:gd name="T37" fmla="*/ 2147483647 h 3072"/>
              <a:gd name="T38" fmla="*/ 2147483647 w 419"/>
              <a:gd name="T39" fmla="*/ 2147483647 h 3072"/>
              <a:gd name="T40" fmla="*/ 2147483647 w 419"/>
              <a:gd name="T41" fmla="*/ 2147483647 h 3072"/>
              <a:gd name="T42" fmla="*/ 2147483647 w 419"/>
              <a:gd name="T43" fmla="*/ 2147483647 h 3072"/>
              <a:gd name="T44" fmla="*/ 2147483647 w 419"/>
              <a:gd name="T45" fmla="*/ 2147483647 h 3072"/>
              <a:gd name="T46" fmla="*/ 2147483647 w 419"/>
              <a:gd name="T47" fmla="*/ 2147483647 h 3072"/>
              <a:gd name="T48" fmla="*/ 2147483647 w 419"/>
              <a:gd name="T49" fmla="*/ 2147483647 h 3072"/>
              <a:gd name="T50" fmla="*/ 2147483647 w 419"/>
              <a:gd name="T51" fmla="*/ 2147483647 h 3072"/>
              <a:gd name="T52" fmla="*/ 2147483647 w 419"/>
              <a:gd name="T53" fmla="*/ 2147483647 h 3072"/>
              <a:gd name="T54" fmla="*/ 2147483647 w 419"/>
              <a:gd name="T55" fmla="*/ 2147483647 h 3072"/>
              <a:gd name="T56" fmla="*/ 2147483647 w 419"/>
              <a:gd name="T57" fmla="*/ 2147483647 h 3072"/>
              <a:gd name="T58" fmla="*/ 2147483647 w 419"/>
              <a:gd name="T59" fmla="*/ 2147483647 h 3072"/>
              <a:gd name="T60" fmla="*/ 2147483647 w 419"/>
              <a:gd name="T61" fmla="*/ 2147483647 h 3072"/>
              <a:gd name="T62" fmla="*/ 2147483647 w 419"/>
              <a:gd name="T63" fmla="*/ 2147483647 h 307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9" h="3072">
                <a:moveTo>
                  <a:pt x="138" y="0"/>
                </a:moveTo>
                <a:cubicBezTo>
                  <a:pt x="79" y="19"/>
                  <a:pt x="101" y="20"/>
                  <a:pt x="63" y="68"/>
                </a:cubicBezTo>
                <a:cubicBezTo>
                  <a:pt x="39" y="140"/>
                  <a:pt x="44" y="215"/>
                  <a:pt x="83" y="281"/>
                </a:cubicBezTo>
                <a:cubicBezTo>
                  <a:pt x="97" y="335"/>
                  <a:pt x="135" y="390"/>
                  <a:pt x="159" y="439"/>
                </a:cubicBezTo>
                <a:cubicBezTo>
                  <a:pt x="171" y="463"/>
                  <a:pt x="192" y="482"/>
                  <a:pt x="200" y="507"/>
                </a:cubicBezTo>
                <a:cubicBezTo>
                  <a:pt x="210" y="536"/>
                  <a:pt x="220" y="562"/>
                  <a:pt x="234" y="589"/>
                </a:cubicBezTo>
                <a:cubicBezTo>
                  <a:pt x="244" y="628"/>
                  <a:pt x="260" y="672"/>
                  <a:pt x="282" y="706"/>
                </a:cubicBezTo>
                <a:cubicBezTo>
                  <a:pt x="253" y="791"/>
                  <a:pt x="204" y="831"/>
                  <a:pt x="152" y="898"/>
                </a:cubicBezTo>
                <a:cubicBezTo>
                  <a:pt x="141" y="913"/>
                  <a:pt x="135" y="931"/>
                  <a:pt x="124" y="946"/>
                </a:cubicBezTo>
                <a:cubicBezTo>
                  <a:pt x="109" y="968"/>
                  <a:pt x="76" y="1008"/>
                  <a:pt x="76" y="1008"/>
                </a:cubicBezTo>
                <a:cubicBezTo>
                  <a:pt x="67" y="1037"/>
                  <a:pt x="57" y="1055"/>
                  <a:pt x="35" y="1076"/>
                </a:cubicBezTo>
                <a:cubicBezTo>
                  <a:pt x="0" y="1215"/>
                  <a:pt x="113" y="1295"/>
                  <a:pt x="179" y="1399"/>
                </a:cubicBezTo>
                <a:cubicBezTo>
                  <a:pt x="209" y="1447"/>
                  <a:pt x="220" y="1502"/>
                  <a:pt x="234" y="1556"/>
                </a:cubicBezTo>
                <a:cubicBezTo>
                  <a:pt x="228" y="1595"/>
                  <a:pt x="239" y="1642"/>
                  <a:pt x="214" y="1673"/>
                </a:cubicBezTo>
                <a:cubicBezTo>
                  <a:pt x="195" y="1696"/>
                  <a:pt x="176" y="1718"/>
                  <a:pt x="152" y="1735"/>
                </a:cubicBezTo>
                <a:cubicBezTo>
                  <a:pt x="143" y="1742"/>
                  <a:pt x="132" y="1747"/>
                  <a:pt x="124" y="1755"/>
                </a:cubicBezTo>
                <a:cubicBezTo>
                  <a:pt x="109" y="1772"/>
                  <a:pt x="99" y="1793"/>
                  <a:pt x="83" y="1810"/>
                </a:cubicBezTo>
                <a:cubicBezTo>
                  <a:pt x="76" y="1817"/>
                  <a:pt x="70" y="1824"/>
                  <a:pt x="63" y="1831"/>
                </a:cubicBezTo>
                <a:cubicBezTo>
                  <a:pt x="53" y="1859"/>
                  <a:pt x="41" y="1886"/>
                  <a:pt x="28" y="1913"/>
                </a:cubicBezTo>
                <a:cubicBezTo>
                  <a:pt x="37" y="1964"/>
                  <a:pt x="39" y="2053"/>
                  <a:pt x="83" y="2098"/>
                </a:cubicBezTo>
                <a:cubicBezTo>
                  <a:pt x="160" y="2176"/>
                  <a:pt x="117" y="2119"/>
                  <a:pt x="207" y="2194"/>
                </a:cubicBezTo>
                <a:cubicBezTo>
                  <a:pt x="281" y="2256"/>
                  <a:pt x="340" y="2314"/>
                  <a:pt x="392" y="2393"/>
                </a:cubicBezTo>
                <a:cubicBezTo>
                  <a:pt x="404" y="2453"/>
                  <a:pt x="419" y="2503"/>
                  <a:pt x="351" y="2537"/>
                </a:cubicBezTo>
                <a:cubicBezTo>
                  <a:pt x="322" y="2552"/>
                  <a:pt x="292" y="2573"/>
                  <a:pt x="262" y="2585"/>
                </a:cubicBezTo>
                <a:cubicBezTo>
                  <a:pt x="248" y="2591"/>
                  <a:pt x="220" y="2599"/>
                  <a:pt x="220" y="2599"/>
                </a:cubicBezTo>
                <a:cubicBezTo>
                  <a:pt x="197" y="2630"/>
                  <a:pt x="171" y="2651"/>
                  <a:pt x="159" y="2688"/>
                </a:cubicBezTo>
                <a:cubicBezTo>
                  <a:pt x="179" y="2729"/>
                  <a:pt x="214" y="2755"/>
                  <a:pt x="241" y="2791"/>
                </a:cubicBezTo>
                <a:cubicBezTo>
                  <a:pt x="239" y="2818"/>
                  <a:pt x="244" y="2847"/>
                  <a:pt x="234" y="2873"/>
                </a:cubicBezTo>
                <a:cubicBezTo>
                  <a:pt x="224" y="2899"/>
                  <a:pt x="154" y="2920"/>
                  <a:pt x="131" y="2935"/>
                </a:cubicBezTo>
                <a:cubicBezTo>
                  <a:pt x="117" y="2975"/>
                  <a:pt x="136" y="2985"/>
                  <a:pt x="172" y="3010"/>
                </a:cubicBezTo>
                <a:cubicBezTo>
                  <a:pt x="190" y="3022"/>
                  <a:pt x="227" y="3044"/>
                  <a:pt x="227" y="3044"/>
                </a:cubicBezTo>
                <a:cubicBezTo>
                  <a:pt x="232" y="3053"/>
                  <a:pt x="241" y="3072"/>
                  <a:pt x="241" y="3072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278403-F556-47C1-BCC4-611F7BE8F72A}" type="slidenum">
              <a:rPr lang="fr-FR" altLang="fr-FR" smtClean="0"/>
              <a:pPr/>
              <a:t>55</a:t>
            </a:fld>
            <a:endParaRPr lang="fr-FR" altLang="fr-FR" smtClean="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428604"/>
            <a:ext cx="7772400" cy="454043"/>
          </a:xfrm>
        </p:spPr>
        <p:txBody>
          <a:bodyPr/>
          <a:lstStyle/>
          <a:p>
            <a:r>
              <a:rPr lang="fr-CH" altLang="fr-FR" dirty="0" smtClean="0"/>
              <a:t>En guise de conclusion</a:t>
            </a:r>
            <a:endParaRPr lang="fr-FR" altLang="fr-FR" dirty="0" smtClean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14422"/>
            <a:ext cx="8501121" cy="480220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CH" altLang="fr-FR" sz="2000" dirty="0" smtClean="0"/>
              <a:t>Difficile d’évaluer l’impact des systèmes de rémunération dynamique, en présence de nombreuses autres évolutions en parallèle (réformes…)</a:t>
            </a:r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La rémunération dynamique doit s’inscrire dans un processus plus général de finalisation de l’action publique</a:t>
            </a:r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Elle en révèle les forces et faiblesses</a:t>
            </a:r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Elle doit s’intégrer dans une politique globale de développement du potentiel humain dans les organisations publiques, dont elle ne saurait en aucun cas être le seul levier !</a:t>
            </a:r>
            <a:endParaRPr lang="fr-FR" altLang="fr-FR" sz="2000" dirty="0" smtClean="0"/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Elle questionne le rôle, les responsabilités et les compétences de la hiérarchie</a:t>
            </a:r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Elle constitue un défi permanent aux principes fondamentaux du droit public, notamment l’égalité de traitement</a:t>
            </a:r>
          </a:p>
          <a:p>
            <a:pPr>
              <a:lnSpc>
                <a:spcPct val="90000"/>
              </a:lnSpc>
            </a:pPr>
            <a:r>
              <a:rPr lang="fr-CH" altLang="fr-FR" sz="2000" dirty="0" smtClean="0"/>
              <a:t>La question du financement doit être réglée de manière claire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re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772400" cy="222250"/>
          </a:xfrm>
        </p:spPr>
        <p:txBody>
          <a:bodyPr/>
          <a:lstStyle/>
          <a:p>
            <a:r>
              <a:rPr lang="en-GB" smtClean="0"/>
              <a:t>Bibliographie</a:t>
            </a:r>
          </a:p>
        </p:txBody>
      </p:sp>
      <p:sp>
        <p:nvSpPr>
          <p:cNvPr id="60419" name="Espace réservé du contenu 2"/>
          <p:cNvSpPr>
            <a:spLocks noGrp="1"/>
          </p:cNvSpPr>
          <p:nvPr>
            <p:ph idx="1"/>
          </p:nvPr>
        </p:nvSpPr>
        <p:spPr>
          <a:xfrm>
            <a:off x="827088" y="549275"/>
            <a:ext cx="7304087" cy="417195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300" smtClean="0"/>
              <a:t>Baron, A. (2007). Human capital management : achieving added value through people. London, Kogan Page.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Boston Consulting Group (2013). Creating People Advantage 2013. Boston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Campbell, Campbell, et al. (1998). "Merit Pay, Performance Appraisal, and individual Motivation : an Analysis and Alternative." Human resources management 37(2): 131-146.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Chênevert, D. and M. Tremblay (2009). "Fits in strategic human resource management and methodological challenge: empirical evidence of influence of empowerment and compensation practices on human resource performance in Canadian firms." The International Journal of Human Resource Management 20(4): 738-770.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Demmke, C. and T. Moilanen (2010). Civil Service in the EU of 27: Reform Outcomes and the Future of the Civil Service. Berlin, Peter Lang.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Emery , Y. (2003). Renouveler la gestion des ressources humaines. Lausanne, Presses polytechniques et universitaires romandes.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Emery , Y. (2013). Nouvelles politiques et processus de gestion publique des ressources humaines. Manuel d'administration publique suisse. A. Ladner, J.-L. Chappelet, Y. Emeryet al. Lausanne, Presses polytechniques et universitaires romandes: 481-500.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Emery , Y. and F. Gonin (2009). Gérer les ressources humaines. Lausanne, Presses Polytechniques et Universitaires Romandes.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Mayo, A. (2001). The Human Value of the Enterprise. Londres, Brealey Publishing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Meyer-Sahling, J.-H. (2009). Sustainability of civil Service Reforms in Central and Eastern Europe five Years after EU Accession. SIGMA Paper. Paris, OECD: 1-90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OCDE (2005). Performance-related pay for government employees. Paris, OCDE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Tornow, W. W. (1993). "Perception or Reality." Human Resource Management Journal 32(2): 221-229.	</a:t>
            </a:r>
          </a:p>
          <a:p>
            <a:pPr>
              <a:spcBef>
                <a:spcPct val="0"/>
              </a:spcBef>
            </a:pPr>
            <a:r>
              <a:rPr lang="en-GB" sz="1300" smtClean="0"/>
              <a:t>Ulrich, D., N. J. Allen, et al. (2009). HR Transformation. Building HR from the Outside In. New York, McGraw Hill.</a:t>
            </a:r>
          </a:p>
          <a:p>
            <a:pPr>
              <a:spcBef>
                <a:spcPct val="0"/>
              </a:spcBef>
            </a:pPr>
            <a:endParaRPr lang="en-GB" sz="1300" smtClean="0"/>
          </a:p>
        </p:txBody>
      </p:sp>
      <p:sp>
        <p:nvSpPr>
          <p:cNvPr id="6042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DAF0614-0044-4194-B25D-8407F44A47E9}" type="slidenum">
              <a:rPr lang="fr-FR" smtClean="0"/>
              <a:pPr/>
              <a:t>56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in blanc">
  <a:themeElements>
    <a:clrScheme name="Contemporain blanc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in blanc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Contemporain blanc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in blanc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in blanc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in blanc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in blanc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in blanc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in blanc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présentation\Contemporain blanc.pot</Template>
  <TotalTime>13468</TotalTime>
  <Pages>20</Pages>
  <Words>2261</Words>
  <Application>Microsoft Office PowerPoint</Application>
  <PresentationFormat>Format US (216 x 279 mm)</PresentationFormat>
  <Paragraphs>555</Paragraphs>
  <Slides>56</Slides>
  <Notes>56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3" baseType="lpstr">
      <vt:lpstr>Arial</vt:lpstr>
      <vt:lpstr>Arial Black</vt:lpstr>
      <vt:lpstr>Tahoma</vt:lpstr>
      <vt:lpstr>Wingdings</vt:lpstr>
      <vt:lpstr>Monotype Sorts</vt:lpstr>
      <vt:lpstr>Times New Roman</vt:lpstr>
      <vt:lpstr>Comic Sans MS</vt:lpstr>
      <vt:lpstr>Berlin Sans FB Demi</vt:lpstr>
      <vt:lpstr>Century Gothic</vt:lpstr>
      <vt:lpstr>Univers (WN)</vt:lpstr>
      <vt:lpstr>Symbol</vt:lpstr>
      <vt:lpstr>Times</vt:lpstr>
      <vt:lpstr>Contemporain blanc</vt:lpstr>
      <vt:lpstr>Microsoft Clip Gallery</vt:lpstr>
      <vt:lpstr>Charisma Object</vt:lpstr>
      <vt:lpstr>Document Microsoft Word</vt:lpstr>
      <vt:lpstr>Microsoft ClipArt Gallery</vt:lpstr>
      <vt:lpstr>Gouvernement de la République de Madagascar Sessions de visioconférences internationales</vt:lpstr>
      <vt:lpstr>Programme de la conférence : six thèmes essentiels </vt:lpstr>
      <vt:lpstr>Tendances générales affectant la GRH publique</vt:lpstr>
      <vt:lpstr>Quelques tendances internationales liées à la GRH publique ((Meyer-Sahling 2009; Demmke and Moilanen 2010; Emery 2013)</vt:lpstr>
      <vt:lpstr>Les priorités de la GRH au niveau international, tous secteurs confondus  (rapport Boston Consulting Group, 2013)</vt:lpstr>
      <vt:lpstr>Vers un système RH «post-bureaucratique» (Demmke&amp;Moilanen, 2010)</vt:lpstr>
      <vt:lpstr>Classement du niveau bureaucratique des pays de l’EU (Demmke &amp; Moilanen, 2010)</vt:lpstr>
      <vt:lpstr>La GRH publique : un soutien aux défis de l’administration</vt:lpstr>
      <vt:lpstr>Les stades de maturité de la GRH : le lent chemin vers la valeur ajoutée (Emery, 2003)</vt:lpstr>
      <vt:lpstr>La GRH en soutien aux défis stratégiques </vt:lpstr>
      <vt:lpstr>Management des performances et intégration des objectifs de l’Etat</vt:lpstr>
      <vt:lpstr>Processus essentiels de GRH dans les organisations publiques, en lien avec l’évaluation de la performance </vt:lpstr>
      <vt:lpstr>Oublier les recette simplistes ... Le « prêt-à-porter » en GRH.. ?!</vt:lpstr>
      <vt:lpstr>La double finalité de la GRH publique</vt:lpstr>
      <vt:lpstr>Optimiser les processus de GRH par un modèle intégré (Emery/Gonin, 2009)</vt:lpstr>
      <vt:lpstr>Alignement des pratiques de GRH  (complété de Chênevert / Tremblay, 2009)</vt:lpstr>
      <vt:lpstr>Evaluation de la performance des agents de l’Etat : valeurs ajoutées et systèmes</vt:lpstr>
      <vt:lpstr>Le processus d’encadrement  (management des performances) (Emery/Gonin, 2009) </vt:lpstr>
      <vt:lpstr>L’évaluation des performances des agents de l’Etat</vt:lpstr>
      <vt:lpstr>Deux visions de l‘évaluation des  performances…(Tornow, 1993)</vt:lpstr>
      <vt:lpstr>Diapositive 21</vt:lpstr>
      <vt:lpstr>Craintes face à l’évaluation… </vt:lpstr>
      <vt:lpstr>Pourquoi évaluer ?</vt:lpstr>
      <vt:lpstr>Pourquoi évaluer (suite) ?</vt:lpstr>
      <vt:lpstr>Extrait de la loi sur le personnel de la Confédération suisse Lpers 172.220.1</vt:lpstr>
      <vt:lpstr>Des attentes formulées aux agents publics… à la performance fournie…</vt:lpstr>
      <vt:lpstr>Quelles valeurs ajoutées, pour qui ?</vt:lpstr>
      <vt:lpstr>En résumé ...</vt:lpstr>
      <vt:lpstr>Valeurs ajoutées spécifiques de l’évaluation</vt:lpstr>
      <vt:lpstr>Sur quoi porte l’évaluation ? </vt:lpstr>
      <vt:lpstr>Les trois rythmes de l ’évaluation (Emery/Gonin, 2009)</vt:lpstr>
      <vt:lpstr>Systèmes d’évaluation les plus fréquents</vt:lpstr>
      <vt:lpstr>L’évaluation par critères</vt:lpstr>
      <vt:lpstr>L’évaluation par objectifs</vt:lpstr>
      <vt:lpstr>Un objectif … SMART ?</vt:lpstr>
      <vt:lpstr>Objectifs et standards de performance</vt:lpstr>
      <vt:lpstr>Différents niveaux d'objectifs </vt:lpstr>
      <vt:lpstr>Combien de niveaux d’évaluation ?!</vt:lpstr>
      <vt:lpstr>Le critère global d’évaluation</vt:lpstr>
      <vt:lpstr>Evaluation formative ou sommative ?</vt:lpstr>
      <vt:lpstr>L’entretien d’évaluation</vt:lpstr>
      <vt:lpstr>L’entretien d’évaluation dans la fonction publique : des intentions aux résultats  (Chavas, Crozet, 2007)</vt:lpstr>
      <vt:lpstr>L’entretien : le déroulement</vt:lpstr>
      <vt:lpstr>L’entretien : l’attitude</vt:lpstr>
      <vt:lpstr>L’entretien : l’attitude (suite)</vt:lpstr>
      <vt:lpstr>L’entretien : les composantes</vt:lpstr>
      <vt:lpstr>Le suivi de l’entretien</vt:lpstr>
      <vt:lpstr>Le suivi de l’entretien : points-clés</vt:lpstr>
      <vt:lpstr>     Les échecs (ou facteurs de succès !)  de l’évaluation ...</vt:lpstr>
      <vt:lpstr>Rémunérer la performance (le mérite) ??</vt:lpstr>
      <vt:lpstr>La rémunération des agents publics : tendances marquantes au plan international (OCDE, 2005)</vt:lpstr>
      <vt:lpstr>Dysfonctions typiques de la  rémunération à la performance  (inspiré de  Campbell/Campbell/Chia, 1998)</vt:lpstr>
      <vt:lpstr>Des automatismes salariaux à la rémunération flexible</vt:lpstr>
      <vt:lpstr>Exemple d’un système complexe de rémunération publique (Suisse)</vt:lpstr>
      <vt:lpstr>En guise de conclusion</vt:lpstr>
      <vt:lpstr>Bibliographie</vt:lpstr>
    </vt:vector>
  </TitlesOfParts>
  <Company>IDHEAP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des ressources humaines</dc:title>
  <dc:creator>Service Informatique</dc:creator>
  <cp:lastModifiedBy>PC-REYNA</cp:lastModifiedBy>
  <cp:revision>437</cp:revision>
  <cp:lastPrinted>2014-07-18T08:15:30Z</cp:lastPrinted>
  <dcterms:created xsi:type="dcterms:W3CDTF">1998-10-15T19:54:44Z</dcterms:created>
  <dcterms:modified xsi:type="dcterms:W3CDTF">2014-07-21T05:51:45Z</dcterms:modified>
</cp:coreProperties>
</file>